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4"/>
  </p:sldMasterIdLst>
  <p:notesMasterIdLst>
    <p:notesMasterId r:id="rId30"/>
  </p:notesMasterIdLst>
  <p:handoutMasterIdLst>
    <p:handoutMasterId r:id="rId31"/>
  </p:handoutMasterIdLst>
  <p:sldIdLst>
    <p:sldId id="278" r:id="rId5"/>
    <p:sldId id="280" r:id="rId6"/>
    <p:sldId id="290" r:id="rId7"/>
    <p:sldId id="291" r:id="rId8"/>
    <p:sldId id="292" r:id="rId9"/>
    <p:sldId id="293" r:id="rId10"/>
    <p:sldId id="294" r:id="rId11"/>
    <p:sldId id="295" r:id="rId12"/>
    <p:sldId id="296" r:id="rId13"/>
    <p:sldId id="297" r:id="rId14"/>
    <p:sldId id="298" r:id="rId15"/>
    <p:sldId id="299" r:id="rId16"/>
    <p:sldId id="301" r:id="rId17"/>
    <p:sldId id="300" r:id="rId18"/>
    <p:sldId id="302" r:id="rId19"/>
    <p:sldId id="303" r:id="rId20"/>
    <p:sldId id="281" r:id="rId21"/>
    <p:sldId id="285" r:id="rId22"/>
    <p:sldId id="288" r:id="rId23"/>
    <p:sldId id="282" r:id="rId24"/>
    <p:sldId id="284" r:id="rId25"/>
    <p:sldId id="286" r:id="rId26"/>
    <p:sldId id="287" r:id="rId27"/>
    <p:sldId id="289" r:id="rId28"/>
    <p:sldId id="283" r:id="rId29"/>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3" pos="2880">
          <p15:clr>
            <a:srgbClr val="A4A3A4"/>
          </p15:clr>
        </p15:guide>
        <p15:guide id="4" orient="horz" pos="1848"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909"/>
    <a:srgbClr val="B3ABBD"/>
    <a:srgbClr val="7A6C8D"/>
    <a:srgbClr val="412D5D"/>
    <a:srgbClr val="393C43"/>
    <a:srgbClr val="F1C911"/>
    <a:srgbClr val="D3E7F4"/>
    <a:srgbClr val="E3E4E4"/>
    <a:srgbClr val="A6A6A6"/>
    <a:srgbClr val="796B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1882" autoAdjust="0"/>
  </p:normalViewPr>
  <p:slideViewPr>
    <p:cSldViewPr snapToGrid="0">
      <p:cViewPr varScale="1">
        <p:scale>
          <a:sx n="69" d="100"/>
          <a:sy n="69" d="100"/>
        </p:scale>
        <p:origin x="1108" y="44"/>
      </p:cViewPr>
      <p:guideLst>
        <p:guide pos="2880"/>
        <p:guide orient="horz" pos="1848"/>
      </p:guideLst>
    </p:cSldViewPr>
  </p:slideViewPr>
  <p:outlineViewPr>
    <p:cViewPr>
      <p:scale>
        <a:sx n="33" d="100"/>
        <a:sy n="33" d="100"/>
      </p:scale>
      <p:origin x="0" y="154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1710" y="-96"/>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pPr>
                <a:defRPr/>
              </a:pPr>
              <a:t>6/25/2018</a:t>
            </a:fld>
            <a:endParaRPr lang="en-US" dirty="0"/>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pPr>
                <a:defRPr/>
              </a:pPr>
              <a:t>‹#›</a:t>
            </a:fld>
            <a:endParaRPr lang="en-US" dirty="0"/>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a:latin typeface="+mn-lt"/>
              </a:defRPr>
            </a:lvl1pPr>
          </a:lstStyle>
          <a:p>
            <a:pPr>
              <a:defRPr/>
            </a:pPr>
            <a:fld id="{34F76B1B-BA2A-418D-B7F8-92FC27D8A68B}" type="datetimeFigureOut">
              <a:rPr lang="en-US"/>
              <a:pPr>
                <a:defRPr/>
              </a:pPr>
              <a:t>6/25/2018</a:t>
            </a:fld>
            <a:endParaRPr lang="en-US" dirty="0"/>
          </a:p>
        </p:txBody>
      </p:sp>
      <p:sp>
        <p:nvSpPr>
          <p:cNvPr id="4" name="Slide Image Placeholder 3"/>
          <p:cNvSpPr>
            <a:spLocks noGrp="1" noRot="1" noChangeAspect="1"/>
          </p:cNvSpPr>
          <p:nvPr>
            <p:ph type="sldImg" idx="2"/>
          </p:nvPr>
        </p:nvSpPr>
        <p:spPr>
          <a:xfrm>
            <a:off x="2914650" y="530225"/>
            <a:ext cx="35433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a:latin typeface="+mn-lt"/>
              </a:defRPr>
            </a:lvl1pPr>
          </a:lstStyle>
          <a:p>
            <a:pPr>
              <a:defRPr/>
            </a:pPr>
            <a:fld id="{B2A9DA42-D387-494B-AF3F-EFC33C61B38A}" type="slidenum">
              <a:rPr lang="en-US"/>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306" y="0"/>
            <a:ext cx="9144000" cy="6857999"/>
          </a:xfrm>
          <a:prstGeom prst="rect">
            <a:avLst/>
          </a:prstGeom>
        </p:spPr>
      </p:pic>
      <p:sp>
        <p:nvSpPr>
          <p:cNvPr id="9" name="TextBox 8"/>
          <p:cNvSpPr txBox="1"/>
          <p:nvPr userDrawn="1"/>
        </p:nvSpPr>
        <p:spPr>
          <a:xfrm>
            <a:off x="235907" y="6088807"/>
            <a:ext cx="8686799" cy="542200"/>
          </a:xfrm>
          <a:prstGeom prst="rect">
            <a:avLst/>
          </a:prstGeom>
          <a:noFill/>
        </p:spPr>
        <p:txBody>
          <a:bodyPr wrap="square" lIns="0" tIns="91440" rIns="91440" bIns="91440" anchor="b">
            <a:spAutoFit/>
          </a:bodyPr>
          <a:lstStyle/>
          <a:p>
            <a:pPr eaLnBrk="0" fontAlgn="auto" hangingPunct="0">
              <a:lnSpc>
                <a:spcPts val="700"/>
              </a:lnSpc>
              <a:spcBef>
                <a:spcPct val="15000"/>
              </a:spcBef>
              <a:spcAft>
                <a:spcPts val="0"/>
              </a:spcAft>
              <a:defRPr/>
            </a:pPr>
            <a:r>
              <a:rPr lang="en-US" sz="800" b="0" dirty="0">
                <a:solidFill>
                  <a:schemeClr val="bg1"/>
                </a:solidFill>
                <a:latin typeface="+mj-lt"/>
                <a:cs typeface="Arial" pitchFamily="34" charset="0"/>
              </a:rPr>
              <a:t>NOTICE:  PROPRIETARY AND CONFIDENTIAL</a:t>
            </a:r>
          </a:p>
          <a:p>
            <a:pPr eaLnBrk="0" fontAlgn="auto" hangingPunct="0">
              <a:lnSpc>
                <a:spcPts val="900"/>
              </a:lnSpc>
              <a:spcBef>
                <a:spcPct val="30000"/>
              </a:spcBef>
              <a:spcAft>
                <a:spcPts val="0"/>
              </a:spcAft>
              <a:defRPr/>
            </a:pPr>
            <a:r>
              <a:rPr lang="en-US" sz="800" b="0" dirty="0">
                <a:solidFill>
                  <a:schemeClr val="bg1"/>
                </a:solidFill>
                <a:latin typeface="+mj-lt"/>
                <a:cs typeface="Arial"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2016 Centric Consulting, LLC. All rights reserved</a:t>
            </a:r>
            <a:r>
              <a:rPr lang="en-US" sz="800" b="0" dirty="0" smtClean="0">
                <a:solidFill>
                  <a:schemeClr val="bg1"/>
                </a:solidFill>
                <a:latin typeface="+mj-lt"/>
                <a:cs typeface="Arial" pitchFamily="34" charset="0"/>
              </a:rPr>
              <a:t>.</a:t>
            </a:r>
            <a:endParaRPr lang="en-US" sz="1000" b="0" dirty="0">
              <a:solidFill>
                <a:schemeClr val="bg1"/>
              </a:solidFill>
              <a:latin typeface="+mj-lt"/>
            </a:endParaRPr>
          </a:p>
        </p:txBody>
      </p:sp>
      <p:sp>
        <p:nvSpPr>
          <p:cNvPr id="3" name="Rectangle 2"/>
          <p:cNvSpPr/>
          <p:nvPr userDrawn="1"/>
        </p:nvSpPr>
        <p:spPr>
          <a:xfrm>
            <a:off x="0" y="5003331"/>
            <a:ext cx="9144000" cy="672861"/>
          </a:xfrm>
          <a:prstGeom prst="rect">
            <a:avLst/>
          </a:prstGeom>
          <a:solidFill>
            <a:srgbClr val="2C1E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en-US" b="0" dirty="0">
              <a:latin typeface="+mj-lt"/>
            </a:endParaRPr>
          </a:p>
        </p:txBody>
      </p:sp>
      <p:sp>
        <p:nvSpPr>
          <p:cNvPr id="11" name="Text Placeholder 10"/>
          <p:cNvSpPr>
            <a:spLocks noGrp="1"/>
          </p:cNvSpPr>
          <p:nvPr>
            <p:ph type="body" sz="quarter" idx="10" hasCustomPrompt="1"/>
          </p:nvPr>
        </p:nvSpPr>
        <p:spPr>
          <a:xfrm>
            <a:off x="146860" y="5167023"/>
            <a:ext cx="8841865" cy="345476"/>
          </a:xfrm>
          <a:prstGeom prst="rect">
            <a:avLst/>
          </a:prstGeom>
        </p:spPr>
        <p:txBody>
          <a:bodyPr lIns="0"/>
          <a:lstStyle>
            <a:lvl1pPr marL="54864" indent="0">
              <a:buNone/>
              <a:defRPr b="1">
                <a:solidFill>
                  <a:schemeClr val="bg1"/>
                </a:solidFill>
                <a:latin typeface="+mj-lt"/>
              </a:defRPr>
            </a:lvl1pPr>
          </a:lstStyle>
          <a:p>
            <a:pPr lvl="0"/>
            <a:r>
              <a:rPr lang="en-US" dirty="0" smtClean="0"/>
              <a:t>Title</a:t>
            </a:r>
            <a:endParaRPr lang="en-US"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64839" y="655872"/>
            <a:ext cx="2790805" cy="387964"/>
          </a:xfrm>
          <a:prstGeom prst="rect">
            <a:avLst/>
          </a:prstGeom>
        </p:spPr>
      </p:pic>
    </p:spTree>
    <p:extLst>
      <p:ext uri="{BB962C8B-B14F-4D97-AF65-F5344CB8AC3E}">
        <p14:creationId xmlns:p14="http://schemas.microsoft.com/office/powerpoint/2010/main" val="2902545920"/>
      </p:ext>
    </p:extLst>
  </p:cSld>
  <p:clrMapOvr>
    <a:masterClrMapping/>
  </p:clrMapOvr>
  <p:extLst mod="1">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5616">
          <p15:clr>
            <a:srgbClr val="FBAE40"/>
          </p15:clr>
        </p15:guide>
        <p15:guide id="5" pos="2880">
          <p15:clr>
            <a:srgbClr val="FBAE40"/>
          </p15:clr>
        </p15:guide>
        <p15:guide id="6" pos="3024">
          <p15:clr>
            <a:srgbClr val="FBAE40"/>
          </p15:clr>
        </p15:guide>
        <p15:guide id="7"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0" name="Rectangle 19"/>
          <p:cNvSpPr/>
          <p:nvPr userDrawn="1"/>
        </p:nvSpPr>
        <p:spPr>
          <a:xfrm>
            <a:off x="0" y="0"/>
            <a:ext cx="9144000" cy="6220047"/>
          </a:xfrm>
          <a:prstGeom prst="rect">
            <a:avLst/>
          </a:prstGeom>
          <a:solidFill>
            <a:srgbClr val="FFE0A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itle 1"/>
          <p:cNvSpPr>
            <a:spLocks noGrp="1"/>
          </p:cNvSpPr>
          <p:nvPr>
            <p:ph type="ctrTitle" hasCustomPrompt="1"/>
          </p:nvPr>
        </p:nvSpPr>
        <p:spPr>
          <a:xfrm>
            <a:off x="227013" y="2898476"/>
            <a:ext cx="8688387" cy="1097280"/>
          </a:xfrm>
          <a:prstGeom prst="rect">
            <a:avLst/>
          </a:prstGeom>
        </p:spPr>
        <p:txBody>
          <a:bodyPr lIns="0" tIns="91440" rIns="91440" bIns="91440" anchor="b" anchorCtr="0">
            <a:noAutofit/>
          </a:bodyPr>
          <a:lstStyle>
            <a:lvl1pPr algn="l">
              <a:defRPr sz="6000" b="1">
                <a:latin typeface="+mj-lt"/>
                <a:cs typeface="Arial" panose="020B0604020202020204" pitchFamily="34" charset="0"/>
              </a:defRPr>
            </a:lvl1pPr>
          </a:lstStyle>
          <a:p>
            <a:r>
              <a:rPr lang="en-US" dirty="0" smtClean="0"/>
              <a:t>Section Header Gold</a:t>
            </a:r>
            <a:endParaRPr lang="en-US" dirty="0"/>
          </a:p>
        </p:txBody>
      </p:sp>
      <p:sp>
        <p:nvSpPr>
          <p:cNvPr id="5" name="Text Placeholder 2"/>
          <p:cNvSpPr>
            <a:spLocks noGrp="1"/>
          </p:cNvSpPr>
          <p:nvPr>
            <p:ph type="body" idx="10" hasCustomPrompt="1"/>
          </p:nvPr>
        </p:nvSpPr>
        <p:spPr>
          <a:xfrm>
            <a:off x="228600" y="4167433"/>
            <a:ext cx="8686800" cy="381122"/>
          </a:xfrm>
          <a:prstGeom prst="rect">
            <a:avLst/>
          </a:prstGeom>
        </p:spPr>
        <p:txBody>
          <a:bodyPr lIns="0" tIns="91440" rIns="91440" bIns="91440" anchor="ctr"/>
          <a:lstStyle>
            <a:lvl1pPr marL="0" indent="0" algn="l">
              <a:buNone/>
              <a:defRPr sz="2400">
                <a:solidFill>
                  <a:schemeClr val="tx1">
                    <a:lumMod val="65000"/>
                    <a:lumOff val="3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Subtitle</a:t>
            </a:r>
            <a:endParaRPr lang="en-US" dirty="0"/>
          </a:p>
        </p:txBody>
      </p:sp>
      <p:sp>
        <p:nvSpPr>
          <p:cNvPr id="6" name="Rectangle 5"/>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0" name="Rectangle 9"/>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Rectangle 10"/>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 name="Rectangle 11"/>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Rectangle 12"/>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4" name="Rectangle 13"/>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Rectangle 14"/>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Rectangle 15"/>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Tree>
    <p:extLst>
      <p:ext uri="{BB962C8B-B14F-4D97-AF65-F5344CB8AC3E}">
        <p14:creationId xmlns:p14="http://schemas.microsoft.com/office/powerpoint/2010/main" val="254840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Tree>
    <p:extLst>
      <p:ext uri="{BB962C8B-B14F-4D97-AF65-F5344CB8AC3E}">
        <p14:creationId xmlns:p14="http://schemas.microsoft.com/office/powerpoint/2010/main" val="6642262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mmary">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Tree>
    <p:extLst>
      <p:ext uri="{BB962C8B-B14F-4D97-AF65-F5344CB8AC3E}">
        <p14:creationId xmlns:p14="http://schemas.microsoft.com/office/powerpoint/2010/main" val="9458315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mmary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
        <p:nvSpPr>
          <p:cNvPr id="3" name="Text Placeholder 2"/>
          <p:cNvSpPr>
            <a:spLocks noGrp="1"/>
          </p:cNvSpPr>
          <p:nvPr>
            <p:ph type="body" sz="quarter" idx="12"/>
          </p:nvPr>
        </p:nvSpPr>
        <p:spPr>
          <a:xfrm>
            <a:off x="227013" y="1477101"/>
            <a:ext cx="8686800" cy="4627659"/>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39997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3" name="Text Placeholder 2"/>
          <p:cNvSpPr>
            <a:spLocks noGrp="1"/>
          </p:cNvSpPr>
          <p:nvPr>
            <p:ph type="body" sz="quarter" idx="12"/>
          </p:nvPr>
        </p:nvSpPr>
        <p:spPr>
          <a:xfrm>
            <a:off x="227013" y="855249"/>
            <a:ext cx="8686800" cy="5249512"/>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23605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5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2113"/>
      </p:ext>
    </p:extLst>
  </p:cSld>
  <p:clrMap bg1="lt1" tx1="dk1" bg2="lt2" tx2="dk2" accent1="accent1" accent2="accent2" accent3="accent3" accent4="accent4" accent5="accent5" accent6="accent6" hlink="hlink" folHlink="folHlink"/>
  <p:sldLayoutIdLst>
    <p:sldLayoutId id="2147484144" r:id="rId1"/>
    <p:sldLayoutId id="2147484134" r:id="rId2"/>
    <p:sldLayoutId id="2147484147" r:id="rId3"/>
    <p:sldLayoutId id="2147484119" r:id="rId4"/>
    <p:sldLayoutId id="2147484120" r:id="rId5"/>
    <p:sldLayoutId id="2147484148" r:id="rId6"/>
    <p:sldLayoutId id="2147484146" r:id="rId7"/>
  </p:sldLayoutIdLst>
  <p:hf hdr="0" ftr="0" dt="0"/>
  <p:txStyles>
    <p:titleStyle>
      <a:lvl1pPr algn="l" defTabSz="914400" rtl="0" eaLnBrk="1" latinLnBrk="0" hangingPunct="1">
        <a:lnSpc>
          <a:spcPct val="90000"/>
        </a:lnSpc>
        <a:spcBef>
          <a:spcPct val="0"/>
        </a:spcBef>
        <a:buNone/>
        <a:defRPr sz="4400" kern="1200">
          <a:solidFill>
            <a:srgbClr val="412D5D"/>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43" userDrawn="1">
          <p15:clr>
            <a:srgbClr val="F26B43"/>
          </p15:clr>
        </p15:guide>
        <p15:guide id="3" orient="horz" pos="144" userDrawn="1">
          <p15:clr>
            <a:srgbClr val="F26B43"/>
          </p15:clr>
        </p15:guide>
        <p15:guide id="4" orient="horz" pos="4176" userDrawn="1">
          <p15:clr>
            <a:srgbClr val="F26B43"/>
          </p15:clr>
        </p15:guide>
        <p15:guide id="5" pos="5616" userDrawn="1">
          <p15:clr>
            <a:srgbClr val="F26B43"/>
          </p15:clr>
        </p15:guide>
        <p15:guide id="6" orient="horz" pos="840" userDrawn="1">
          <p15:clr>
            <a:srgbClr val="F26B43"/>
          </p15:clr>
        </p15:guide>
        <p15:guide id="7" pos="2880" userDrawn="1">
          <p15:clr>
            <a:srgbClr val="F26B43"/>
          </p15:clr>
        </p15:guide>
        <p15:guide id="8" pos="3024" userDrawn="1">
          <p15:clr>
            <a:srgbClr val="F26B43"/>
          </p15:clr>
        </p15:guide>
        <p15:guide id="9" pos="2736" userDrawn="1">
          <p15:clr>
            <a:srgbClr val="F26B43"/>
          </p15:clr>
        </p15:guide>
        <p15:guide id="10" pos="1968" userDrawn="1">
          <p15:clr>
            <a:srgbClr val="F26B43"/>
          </p15:clr>
        </p15:guide>
        <p15:guide id="11" pos="3792" userDrawn="1">
          <p15:clr>
            <a:srgbClr val="F26B43"/>
          </p15:clr>
        </p15:guide>
        <p15:guide id="12" pos="3936" userDrawn="1">
          <p15:clr>
            <a:srgbClr val="F26B43"/>
          </p15:clr>
        </p15:guide>
        <p15:guide id="13" pos="3648" userDrawn="1">
          <p15:clr>
            <a:srgbClr val="F26B43"/>
          </p15:clr>
        </p15:guide>
        <p15:guide id="14" pos="1824" userDrawn="1">
          <p15:clr>
            <a:srgbClr val="F26B43"/>
          </p15:clr>
        </p15:guide>
        <p15:guide id="15" pos="2112" userDrawn="1">
          <p15:clr>
            <a:srgbClr val="F26B43"/>
          </p15:clr>
        </p15:guide>
        <p15:guide id="1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Corridor </a:t>
            </a:r>
            <a:r>
              <a:rPr lang="en-US" dirty="0" smtClean="0"/>
              <a:t>Group – ETL Discussion</a:t>
            </a:r>
            <a:endParaRPr lang="en-US" dirty="0" smtClean="0"/>
          </a:p>
        </p:txBody>
      </p:sp>
    </p:spTree>
    <p:extLst>
      <p:ext uri="{BB962C8B-B14F-4D97-AF65-F5344CB8AC3E}">
        <p14:creationId xmlns:p14="http://schemas.microsoft.com/office/powerpoint/2010/main" val="1179480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10</a:t>
            </a:fld>
            <a:endParaRPr lang="en-US" dirty="0"/>
          </a:p>
        </p:txBody>
      </p:sp>
      <p:sp>
        <p:nvSpPr>
          <p:cNvPr id="5" name="Title 4"/>
          <p:cNvSpPr>
            <a:spLocks noGrp="1"/>
          </p:cNvSpPr>
          <p:nvPr>
            <p:ph type="title"/>
          </p:nvPr>
        </p:nvSpPr>
        <p:spPr/>
        <p:txBody>
          <a:bodyPr/>
          <a:lstStyle/>
          <a:p>
            <a:r>
              <a:rPr lang="en-US" dirty="0" smtClean="0"/>
              <a:t>SCP/SFTP Examples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259832828"/>
              </p:ext>
            </p:extLst>
          </p:nvPr>
        </p:nvGraphicFramePr>
        <p:xfrm>
          <a:off x="227011" y="1012825"/>
          <a:ext cx="8688388" cy="74168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3145734436"/>
                    </a:ext>
                  </a:extLst>
                </a:gridCol>
                <a:gridCol w="2025110">
                  <a:extLst>
                    <a:ext uri="{9D8B030D-6E8A-4147-A177-3AD203B41FA5}">
                      <a16:colId xmlns:a16="http://schemas.microsoft.com/office/drawing/2014/main" val="2850907792"/>
                    </a:ext>
                  </a:extLst>
                </a:gridCol>
                <a:gridCol w="2623127">
                  <a:extLst>
                    <a:ext uri="{9D8B030D-6E8A-4147-A177-3AD203B41FA5}">
                      <a16:colId xmlns:a16="http://schemas.microsoft.com/office/drawing/2014/main" val="3119697275"/>
                    </a:ext>
                  </a:extLst>
                </a:gridCol>
                <a:gridCol w="1868054">
                  <a:extLst>
                    <a:ext uri="{9D8B030D-6E8A-4147-A177-3AD203B41FA5}">
                      <a16:colId xmlns:a16="http://schemas.microsoft.com/office/drawing/2014/main" val="2667093329"/>
                    </a:ext>
                  </a:extLst>
                </a:gridCol>
              </a:tblGrid>
              <a:tr h="370840">
                <a:tc>
                  <a:txBody>
                    <a:bodyPr/>
                    <a:lstStyle/>
                    <a:p>
                      <a:endParaRPr lang="en-US" i="1" dirty="0">
                        <a:solidFill>
                          <a:srgbClr val="060909"/>
                        </a:solidFill>
                      </a:endParaRPr>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2796699432"/>
                  </a:ext>
                </a:extLst>
              </a:tr>
              <a:tr h="370840">
                <a:tc>
                  <a:txBody>
                    <a:bodyPr/>
                    <a:lstStyle/>
                    <a:p>
                      <a:r>
                        <a:rPr lang="en-US" dirty="0" smtClean="0"/>
                        <a:t>St.</a:t>
                      </a:r>
                      <a:r>
                        <a:rPr lang="en-US" baseline="0" dirty="0" smtClean="0"/>
                        <a:t> Jo</a:t>
                      </a:r>
                      <a:endParaRPr lang="en-US" dirty="0"/>
                    </a:p>
                  </a:txBody>
                  <a:tcPr/>
                </a:tc>
                <a:tc>
                  <a:txBody>
                    <a:bodyPr/>
                    <a:lstStyle/>
                    <a:p>
                      <a:r>
                        <a:rPr lang="en-US" dirty="0" smtClean="0"/>
                        <a:t>RPA</a:t>
                      </a:r>
                      <a:endParaRPr lang="en-US" dirty="0"/>
                    </a:p>
                  </a:txBody>
                  <a:tcPr/>
                </a:tc>
                <a:tc>
                  <a:txBody>
                    <a:bodyPr/>
                    <a:lstStyle/>
                    <a:p>
                      <a:r>
                        <a:rPr lang="en-US" dirty="0" smtClean="0"/>
                        <a:t>Conversion Worksheet</a:t>
                      </a:r>
                      <a:endParaRPr lang="en-US" dirty="0"/>
                    </a:p>
                  </a:txBody>
                  <a:tcPr/>
                </a:tc>
                <a:tc>
                  <a:txBody>
                    <a:bodyPr/>
                    <a:lstStyle/>
                    <a:p>
                      <a:r>
                        <a:rPr lang="en-US" dirty="0" smtClean="0"/>
                        <a:t>Upload</a:t>
                      </a:r>
                      <a:r>
                        <a:rPr lang="en-US" baseline="0" dirty="0" smtClean="0"/>
                        <a:t> wizard</a:t>
                      </a:r>
                    </a:p>
                  </a:txBody>
                  <a:tcPr/>
                </a:tc>
                <a:extLst>
                  <a:ext uri="{0D108BD9-81ED-4DB2-BD59-A6C34878D82A}">
                    <a16:rowId xmlns:a16="http://schemas.microsoft.com/office/drawing/2014/main" val="609527882"/>
                  </a:ext>
                </a:extLst>
              </a:tr>
            </a:tbl>
          </a:graphicData>
        </a:graphic>
      </p:graphicFrame>
      <p:sp>
        <p:nvSpPr>
          <p:cNvPr id="7" name="TextBox 6"/>
          <p:cNvSpPr txBox="1"/>
          <p:nvPr/>
        </p:nvSpPr>
        <p:spPr>
          <a:xfrm>
            <a:off x="267491" y="2017053"/>
            <a:ext cx="8543999" cy="1200329"/>
          </a:xfrm>
          <a:prstGeom prst="rect">
            <a:avLst/>
          </a:prstGeom>
          <a:noFill/>
        </p:spPr>
        <p:txBody>
          <a:bodyPr wrap="square" rtlCol="0">
            <a:spAutoFit/>
          </a:bodyPr>
          <a:lstStyle/>
          <a:p>
            <a:pPr>
              <a:spcAft>
                <a:spcPts val="1200"/>
              </a:spcAft>
            </a:pPr>
            <a:r>
              <a:rPr lang="en-US" dirty="0" smtClean="0">
                <a:latin typeface="+mn-lt"/>
              </a:rPr>
              <a:t>For St. Jo, RPA does the file extracts from the EMR system and drops them out on the SFTP server.  The assigned HIM team connects and copies those files from the SFTP server to their computers in order to complete the Transform and Load steps manually.</a:t>
            </a:r>
          </a:p>
        </p:txBody>
      </p:sp>
      <p:graphicFrame>
        <p:nvGraphicFramePr>
          <p:cNvPr id="3" name="Table 2"/>
          <p:cNvGraphicFramePr>
            <a:graphicFrameLocks noGrp="1"/>
          </p:cNvGraphicFramePr>
          <p:nvPr>
            <p:extLst>
              <p:ext uri="{D42A27DB-BD31-4B8C-83A1-F6EECF244321}">
                <p14:modId xmlns:p14="http://schemas.microsoft.com/office/powerpoint/2010/main" val="2558669659"/>
              </p:ext>
            </p:extLst>
          </p:nvPr>
        </p:nvGraphicFramePr>
        <p:xfrm>
          <a:off x="195296" y="3361580"/>
          <a:ext cx="8688388" cy="74168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790338084"/>
                    </a:ext>
                  </a:extLst>
                </a:gridCol>
                <a:gridCol w="2025110">
                  <a:extLst>
                    <a:ext uri="{9D8B030D-6E8A-4147-A177-3AD203B41FA5}">
                      <a16:colId xmlns:a16="http://schemas.microsoft.com/office/drawing/2014/main" val="4086943548"/>
                    </a:ext>
                  </a:extLst>
                </a:gridCol>
                <a:gridCol w="2623127">
                  <a:extLst>
                    <a:ext uri="{9D8B030D-6E8A-4147-A177-3AD203B41FA5}">
                      <a16:colId xmlns:a16="http://schemas.microsoft.com/office/drawing/2014/main" val="1664179254"/>
                    </a:ext>
                  </a:extLst>
                </a:gridCol>
                <a:gridCol w="1868054">
                  <a:extLst>
                    <a:ext uri="{9D8B030D-6E8A-4147-A177-3AD203B41FA5}">
                      <a16:colId xmlns:a16="http://schemas.microsoft.com/office/drawing/2014/main" val="746436116"/>
                    </a:ext>
                  </a:extLst>
                </a:gridCol>
              </a:tblGrid>
              <a:tr h="370840">
                <a:tc>
                  <a:txBody>
                    <a:bodyPr/>
                    <a:lstStyle/>
                    <a:p>
                      <a:endParaRPr lang="en-US" i="1" dirty="0">
                        <a:solidFill>
                          <a:srgbClr val="060909"/>
                        </a:solidFill>
                      </a:endParaRPr>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1206942813"/>
                  </a:ext>
                </a:extLst>
              </a:tr>
              <a:tr h="370840">
                <a:tc>
                  <a:txBody>
                    <a:bodyPr/>
                    <a:lstStyle/>
                    <a:p>
                      <a:r>
                        <a:rPr lang="en-US" dirty="0" err="1" smtClean="0"/>
                        <a:t>LifeCare</a:t>
                      </a:r>
                      <a:endParaRPr lang="en-US" dirty="0"/>
                    </a:p>
                  </a:txBody>
                  <a:tcPr/>
                </a:tc>
                <a:tc>
                  <a:txBody>
                    <a:bodyPr/>
                    <a:lstStyle/>
                    <a:p>
                      <a:r>
                        <a:rPr lang="en-US" dirty="0" smtClean="0"/>
                        <a:t>Manual Pull</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2295631290"/>
                  </a:ext>
                </a:extLst>
              </a:tr>
            </a:tbl>
          </a:graphicData>
        </a:graphic>
      </p:graphicFrame>
      <p:sp>
        <p:nvSpPr>
          <p:cNvPr id="8" name="TextBox 7"/>
          <p:cNvSpPr txBox="1"/>
          <p:nvPr/>
        </p:nvSpPr>
        <p:spPr>
          <a:xfrm>
            <a:off x="267491" y="4365808"/>
            <a:ext cx="8543999" cy="923330"/>
          </a:xfrm>
          <a:prstGeom prst="rect">
            <a:avLst/>
          </a:prstGeom>
          <a:noFill/>
        </p:spPr>
        <p:txBody>
          <a:bodyPr wrap="square" rtlCol="0">
            <a:spAutoFit/>
          </a:bodyPr>
          <a:lstStyle/>
          <a:p>
            <a:pPr>
              <a:spcAft>
                <a:spcPts val="1200"/>
              </a:spcAft>
            </a:pPr>
            <a:r>
              <a:rPr lang="en-US" dirty="0" smtClean="0">
                <a:latin typeface="+mn-lt"/>
              </a:rPr>
              <a:t>For </a:t>
            </a:r>
            <a:r>
              <a:rPr lang="en-US" dirty="0" err="1" smtClean="0">
                <a:latin typeface="+mn-lt"/>
              </a:rPr>
              <a:t>LifeCare</a:t>
            </a:r>
            <a:r>
              <a:rPr lang="en-US" dirty="0" smtClean="0">
                <a:latin typeface="+mn-lt"/>
              </a:rPr>
              <a:t>, it’s the opposite.  The HIM team manually extracts from the EMR system and copies them out on the SFTP server using </a:t>
            </a:r>
            <a:r>
              <a:rPr lang="en-US" dirty="0" err="1" smtClean="0">
                <a:latin typeface="+mn-lt"/>
              </a:rPr>
              <a:t>WinSCP</a:t>
            </a:r>
            <a:r>
              <a:rPr lang="en-US" dirty="0" smtClean="0">
                <a:latin typeface="+mn-lt"/>
              </a:rPr>
              <a:t>.  SSIS automatically picks up the files from the SFTP server and completes the relevant Transform and Load steps.</a:t>
            </a:r>
          </a:p>
        </p:txBody>
      </p:sp>
    </p:spTree>
    <p:extLst>
      <p:ext uri="{BB962C8B-B14F-4D97-AF65-F5344CB8AC3E}">
        <p14:creationId xmlns:p14="http://schemas.microsoft.com/office/powerpoint/2010/main" val="136872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11</a:t>
            </a:fld>
            <a:endParaRPr lang="en-US" dirty="0"/>
          </a:p>
        </p:txBody>
      </p:sp>
      <p:sp>
        <p:nvSpPr>
          <p:cNvPr id="5" name="Title 4"/>
          <p:cNvSpPr>
            <a:spLocks noGrp="1"/>
          </p:cNvSpPr>
          <p:nvPr>
            <p:ph type="title"/>
          </p:nvPr>
        </p:nvSpPr>
        <p:spPr/>
        <p:txBody>
          <a:bodyPr/>
          <a:lstStyle/>
          <a:p>
            <a:r>
              <a:rPr lang="en-US" dirty="0" smtClean="0"/>
              <a:t>SCP/SFTP Examples</a:t>
            </a:r>
            <a:endParaRPr lang="en-US" dirty="0"/>
          </a:p>
        </p:txBody>
      </p:sp>
      <p:sp>
        <p:nvSpPr>
          <p:cNvPr id="7" name="TextBox 6"/>
          <p:cNvSpPr txBox="1"/>
          <p:nvPr/>
        </p:nvSpPr>
        <p:spPr>
          <a:xfrm>
            <a:off x="227012" y="2709443"/>
            <a:ext cx="8543999" cy="2893100"/>
          </a:xfrm>
          <a:prstGeom prst="rect">
            <a:avLst/>
          </a:prstGeom>
          <a:noFill/>
        </p:spPr>
        <p:txBody>
          <a:bodyPr wrap="square" rtlCol="0">
            <a:spAutoFit/>
          </a:bodyPr>
          <a:lstStyle/>
          <a:p>
            <a:pPr>
              <a:spcAft>
                <a:spcPts val="1200"/>
              </a:spcAft>
            </a:pPr>
            <a:r>
              <a:rPr lang="en-US" dirty="0" smtClean="0">
                <a:latin typeface="+mn-lt"/>
              </a:rPr>
              <a:t>For Kindred, most of the charts are extracted and copied to the SFTP server automatically.  SSIS then completes the transform and load steps automatically.  However, there is a new file extract that RPA isn’t configured to perform yet.  In that case the HIM team manually pulls the file, copies it via SFTP, and SSIS picks up the process from there.</a:t>
            </a:r>
          </a:p>
          <a:p>
            <a:pPr>
              <a:spcAft>
                <a:spcPts val="1200"/>
              </a:spcAft>
            </a:pPr>
            <a:endParaRPr lang="en-US" dirty="0">
              <a:latin typeface="+mn-lt"/>
            </a:endParaRPr>
          </a:p>
          <a:p>
            <a:pPr>
              <a:spcAft>
                <a:spcPts val="1200"/>
              </a:spcAft>
            </a:pPr>
            <a:r>
              <a:rPr lang="en-US" dirty="0" smtClean="0">
                <a:latin typeface="+mn-lt"/>
              </a:rPr>
              <a:t>LHC has a similar temporary process.  It’s important to be aware that HIMs may be tasked with steps in the beginning, middle, or end of the ETL process.  Sometimes, these changes are temporary while waiting for changes to be made.</a:t>
            </a:r>
          </a:p>
        </p:txBody>
      </p:sp>
      <p:graphicFrame>
        <p:nvGraphicFramePr>
          <p:cNvPr id="6" name="Table 5"/>
          <p:cNvGraphicFramePr>
            <a:graphicFrameLocks noGrp="1"/>
          </p:cNvGraphicFramePr>
          <p:nvPr>
            <p:extLst>
              <p:ext uri="{D42A27DB-BD31-4B8C-83A1-F6EECF244321}">
                <p14:modId xmlns:p14="http://schemas.microsoft.com/office/powerpoint/2010/main" val="3870415767"/>
              </p:ext>
            </p:extLst>
          </p:nvPr>
        </p:nvGraphicFramePr>
        <p:xfrm>
          <a:off x="227012" y="1038980"/>
          <a:ext cx="8688388" cy="138176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2157983559"/>
                    </a:ext>
                  </a:extLst>
                </a:gridCol>
                <a:gridCol w="2025110">
                  <a:extLst>
                    <a:ext uri="{9D8B030D-6E8A-4147-A177-3AD203B41FA5}">
                      <a16:colId xmlns:a16="http://schemas.microsoft.com/office/drawing/2014/main" val="4045543142"/>
                    </a:ext>
                  </a:extLst>
                </a:gridCol>
                <a:gridCol w="2623127">
                  <a:extLst>
                    <a:ext uri="{9D8B030D-6E8A-4147-A177-3AD203B41FA5}">
                      <a16:colId xmlns:a16="http://schemas.microsoft.com/office/drawing/2014/main" val="2407676143"/>
                    </a:ext>
                  </a:extLst>
                </a:gridCol>
                <a:gridCol w="1868054">
                  <a:extLst>
                    <a:ext uri="{9D8B030D-6E8A-4147-A177-3AD203B41FA5}">
                      <a16:colId xmlns:a16="http://schemas.microsoft.com/office/drawing/2014/main" val="113602771"/>
                    </a:ext>
                  </a:extLst>
                </a:gridCol>
              </a:tblGrid>
              <a:tr h="370840">
                <a:tc>
                  <a:txBody>
                    <a:bodyPr/>
                    <a:lstStyle/>
                    <a:p>
                      <a:endParaRPr lang="en-US" i="1" dirty="0">
                        <a:solidFill>
                          <a:srgbClr val="060909"/>
                        </a:solidFill>
                      </a:endParaRPr>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569589551"/>
                  </a:ext>
                </a:extLst>
              </a:tr>
              <a:tr h="370840">
                <a:tc>
                  <a:txBody>
                    <a:bodyPr/>
                    <a:lstStyle/>
                    <a:p>
                      <a:r>
                        <a:rPr lang="en-US" dirty="0" smtClean="0"/>
                        <a:t>Kindred -</a:t>
                      </a:r>
                      <a:r>
                        <a:rPr lang="en-US" baseline="0" dirty="0" smtClean="0"/>
                        <a:t> Main</a:t>
                      </a:r>
                      <a:endParaRPr lang="en-US" dirty="0"/>
                    </a:p>
                  </a:txBody>
                  <a:tcPr/>
                </a:tc>
                <a:tc>
                  <a:txBody>
                    <a:bodyPr/>
                    <a:lstStyle/>
                    <a:p>
                      <a:r>
                        <a:rPr lang="en-US" dirty="0" smtClean="0"/>
                        <a:t>RPA</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2642967836"/>
                  </a:ext>
                </a:extLst>
              </a:tr>
              <a:tr h="370840">
                <a:tc>
                  <a:txBody>
                    <a:bodyPr/>
                    <a:lstStyle/>
                    <a:p>
                      <a:r>
                        <a:rPr lang="en-US" dirty="0" smtClean="0"/>
                        <a:t>Kindred – Greensboro</a:t>
                      </a:r>
                      <a:endParaRPr lang="en-US" dirty="0"/>
                    </a:p>
                  </a:txBody>
                  <a:tcPr/>
                </a:tc>
                <a:tc>
                  <a:txBody>
                    <a:bodyPr/>
                    <a:lstStyle/>
                    <a:p>
                      <a:r>
                        <a:rPr lang="en-US" dirty="0" smtClean="0"/>
                        <a:t>Manual</a:t>
                      </a:r>
                      <a:r>
                        <a:rPr lang="en-US" baseline="0" dirty="0" smtClean="0"/>
                        <a:t> Pull</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2427486174"/>
                  </a:ext>
                </a:extLst>
              </a:tr>
            </a:tbl>
          </a:graphicData>
        </a:graphic>
      </p:graphicFrame>
    </p:spTree>
    <p:extLst>
      <p:ext uri="{BB962C8B-B14F-4D97-AF65-F5344CB8AC3E}">
        <p14:creationId xmlns:p14="http://schemas.microsoft.com/office/powerpoint/2010/main" val="230565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12</a:t>
            </a:fld>
            <a:endParaRPr lang="en-US" dirty="0"/>
          </a:p>
        </p:txBody>
      </p:sp>
      <p:sp>
        <p:nvSpPr>
          <p:cNvPr id="5" name="Title 4"/>
          <p:cNvSpPr>
            <a:spLocks noGrp="1"/>
          </p:cNvSpPr>
          <p:nvPr>
            <p:ph type="title"/>
          </p:nvPr>
        </p:nvSpPr>
        <p:spPr/>
        <p:txBody>
          <a:bodyPr/>
          <a:lstStyle/>
          <a:p>
            <a:r>
              <a:rPr lang="en-US" dirty="0" smtClean="0"/>
              <a:t>Maintaining the Machine</a:t>
            </a:r>
            <a:endParaRPr lang="en-US" dirty="0"/>
          </a:p>
        </p:txBody>
      </p:sp>
      <p:sp>
        <p:nvSpPr>
          <p:cNvPr id="6" name="TextBox 5"/>
          <p:cNvSpPr txBox="1"/>
          <p:nvPr/>
        </p:nvSpPr>
        <p:spPr>
          <a:xfrm>
            <a:off x="227013" y="1330128"/>
            <a:ext cx="8688386" cy="4493538"/>
          </a:xfrm>
          <a:prstGeom prst="rect">
            <a:avLst/>
          </a:prstGeom>
          <a:noFill/>
        </p:spPr>
        <p:txBody>
          <a:bodyPr wrap="square" rtlCol="0">
            <a:spAutoFit/>
          </a:bodyPr>
          <a:lstStyle/>
          <a:p>
            <a:pPr>
              <a:spcAft>
                <a:spcPts val="1200"/>
              </a:spcAft>
            </a:pPr>
            <a:r>
              <a:rPr lang="en-US" dirty="0" smtClean="0">
                <a:latin typeface="+mn-lt"/>
              </a:rPr>
              <a:t>The Transform step of SSIS is tricky.  Chart processing is changing constantly.  New locations come aboard, new </a:t>
            </a:r>
            <a:r>
              <a:rPr lang="en-US" dirty="0" err="1" smtClean="0">
                <a:latin typeface="+mn-lt"/>
              </a:rPr>
              <a:t>payor</a:t>
            </a:r>
            <a:r>
              <a:rPr lang="en-US" dirty="0" smtClean="0">
                <a:latin typeface="+mn-lt"/>
              </a:rPr>
              <a:t> logic, new forms, etc.</a:t>
            </a:r>
          </a:p>
          <a:p>
            <a:pPr>
              <a:spcAft>
                <a:spcPts val="1200"/>
              </a:spcAft>
            </a:pPr>
            <a:r>
              <a:rPr lang="en-US" dirty="0" smtClean="0">
                <a:latin typeface="+mn-lt"/>
              </a:rPr>
              <a:t>In order to handle this, SSIS is looking at various custom objects in HHCP – often referred to as “lookup tables”.  Currently, these tables are maintained by Dan Emily and contain the following information:</a:t>
            </a:r>
          </a:p>
          <a:p>
            <a:pPr>
              <a:spcAft>
                <a:spcPts val="1200"/>
              </a:spcAft>
            </a:pPr>
            <a:endParaRPr lang="en-US" dirty="0" smtClean="0">
              <a:latin typeface="+mn-lt"/>
            </a:endParaRPr>
          </a:p>
          <a:p>
            <a:pPr>
              <a:spcAft>
                <a:spcPts val="1200"/>
              </a:spcAft>
            </a:pPr>
            <a:r>
              <a:rPr lang="en-US" dirty="0" smtClean="0">
                <a:latin typeface="+mn-lt"/>
              </a:rPr>
              <a:t>Agency (locations)</a:t>
            </a:r>
            <a:endParaRPr lang="en-US" dirty="0">
              <a:latin typeface="+mn-lt"/>
            </a:endParaRPr>
          </a:p>
          <a:p>
            <a:pPr>
              <a:spcAft>
                <a:spcPts val="1200"/>
              </a:spcAft>
            </a:pPr>
            <a:r>
              <a:rPr lang="en-US" dirty="0" smtClean="0">
                <a:latin typeface="+mn-lt"/>
              </a:rPr>
              <a:t>Product Rates for Agencies (by location)</a:t>
            </a:r>
          </a:p>
          <a:p>
            <a:pPr>
              <a:spcAft>
                <a:spcPts val="1200"/>
              </a:spcAft>
            </a:pPr>
            <a:r>
              <a:rPr lang="en-US" dirty="0" smtClean="0">
                <a:latin typeface="+mn-lt"/>
              </a:rPr>
              <a:t>Form to product – When the oasis form field identifies the product</a:t>
            </a:r>
          </a:p>
          <a:p>
            <a:pPr>
              <a:spcAft>
                <a:spcPts val="1200"/>
              </a:spcAft>
            </a:pPr>
            <a:r>
              <a:rPr lang="en-US" dirty="0" err="1" smtClean="0">
                <a:latin typeface="+mn-lt"/>
              </a:rPr>
              <a:t>Payor</a:t>
            </a:r>
            <a:r>
              <a:rPr lang="en-US" dirty="0" smtClean="0">
                <a:latin typeface="+mn-lt"/>
              </a:rPr>
              <a:t> to product – When the </a:t>
            </a:r>
            <a:r>
              <a:rPr lang="en-US" dirty="0" err="1" smtClean="0">
                <a:latin typeface="+mn-lt"/>
              </a:rPr>
              <a:t>payor</a:t>
            </a:r>
            <a:r>
              <a:rPr lang="en-US" dirty="0" smtClean="0">
                <a:latin typeface="+mn-lt"/>
              </a:rPr>
              <a:t> identifies the product</a:t>
            </a:r>
          </a:p>
          <a:p>
            <a:pPr>
              <a:spcAft>
                <a:spcPts val="1200"/>
              </a:spcAft>
            </a:pPr>
            <a:r>
              <a:rPr lang="en-US" dirty="0" smtClean="0">
                <a:latin typeface="+mn-lt"/>
              </a:rPr>
              <a:t>Agency ETL variables – Identifies which locations are </a:t>
            </a:r>
            <a:r>
              <a:rPr lang="en-US" dirty="0" err="1" smtClean="0">
                <a:latin typeface="+mn-lt"/>
              </a:rPr>
              <a:t>payor</a:t>
            </a:r>
            <a:r>
              <a:rPr lang="en-US" dirty="0" smtClean="0">
                <a:latin typeface="+mn-lt"/>
              </a:rPr>
              <a:t> dependent among other things</a:t>
            </a:r>
          </a:p>
        </p:txBody>
      </p:sp>
    </p:spTree>
    <p:extLst>
      <p:ext uri="{BB962C8B-B14F-4D97-AF65-F5344CB8AC3E}">
        <p14:creationId xmlns:p14="http://schemas.microsoft.com/office/powerpoint/2010/main" val="406070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13</a:t>
            </a:fld>
            <a:endParaRPr lang="en-US" dirty="0"/>
          </a:p>
        </p:txBody>
      </p:sp>
      <p:sp>
        <p:nvSpPr>
          <p:cNvPr id="5" name="Title 4"/>
          <p:cNvSpPr>
            <a:spLocks noGrp="1"/>
          </p:cNvSpPr>
          <p:nvPr>
            <p:ph type="title"/>
          </p:nvPr>
        </p:nvSpPr>
        <p:spPr/>
        <p:txBody>
          <a:bodyPr/>
          <a:lstStyle/>
          <a:p>
            <a:r>
              <a:rPr lang="en-US" dirty="0" smtClean="0"/>
              <a:t>Maintaining the Machine</a:t>
            </a:r>
            <a:endParaRPr lang="en-US" dirty="0"/>
          </a:p>
        </p:txBody>
      </p:sp>
      <p:sp>
        <p:nvSpPr>
          <p:cNvPr id="6" name="TextBox 5"/>
          <p:cNvSpPr txBox="1"/>
          <p:nvPr/>
        </p:nvSpPr>
        <p:spPr>
          <a:xfrm>
            <a:off x="227013" y="1330128"/>
            <a:ext cx="8688386" cy="4739759"/>
          </a:xfrm>
          <a:prstGeom prst="rect">
            <a:avLst/>
          </a:prstGeom>
          <a:noFill/>
        </p:spPr>
        <p:txBody>
          <a:bodyPr wrap="square" rtlCol="0">
            <a:spAutoFit/>
          </a:bodyPr>
          <a:lstStyle/>
          <a:p>
            <a:pPr>
              <a:spcAft>
                <a:spcPts val="1200"/>
              </a:spcAft>
            </a:pPr>
            <a:r>
              <a:rPr lang="en-US" dirty="0" smtClean="0">
                <a:latin typeface="+mn-lt"/>
              </a:rPr>
              <a:t>For HIMs, there are a handful of tasks required to keep these processes in good working order:</a:t>
            </a:r>
          </a:p>
          <a:p>
            <a:pPr marL="285750" indent="-285750">
              <a:spcAft>
                <a:spcPts val="1200"/>
              </a:spcAft>
              <a:buFont typeface="Arial" panose="020B0604020202020204" pitchFamily="34" charset="0"/>
              <a:buChar char="•"/>
            </a:pPr>
            <a:r>
              <a:rPr lang="en-US" dirty="0" smtClean="0">
                <a:latin typeface="+mn-lt"/>
              </a:rPr>
              <a:t>Any manual steps outlined by an agency’s ETL process.</a:t>
            </a:r>
          </a:p>
          <a:p>
            <a:pPr marL="285750" indent="-285750">
              <a:spcAft>
                <a:spcPts val="1200"/>
              </a:spcAft>
              <a:buFont typeface="Arial" panose="020B0604020202020204" pitchFamily="34" charset="0"/>
              <a:buChar char="•"/>
            </a:pPr>
            <a:r>
              <a:rPr lang="en-US" dirty="0" smtClean="0">
                <a:latin typeface="+mn-lt"/>
              </a:rPr>
              <a:t>Read the error message emails for agencies where you are assigned.  Anything with an ERROR should be addressed.  If it’s a lookup, odds are that Dan can help correct that in HHCP, though he may have questions about what product a lookup identifies, etc.</a:t>
            </a:r>
          </a:p>
          <a:p>
            <a:pPr marL="285750" indent="-285750">
              <a:spcAft>
                <a:spcPts val="1200"/>
              </a:spcAft>
              <a:buFont typeface="Arial" panose="020B0604020202020204" pitchFamily="34" charset="0"/>
              <a:buChar char="•"/>
            </a:pPr>
            <a:r>
              <a:rPr lang="en-US" dirty="0" smtClean="0">
                <a:latin typeface="+mn-lt"/>
              </a:rPr>
              <a:t>When all else fails, Scott Stover is likely to understand the error.</a:t>
            </a:r>
          </a:p>
          <a:p>
            <a:pPr marL="285750" indent="-285750">
              <a:spcAft>
                <a:spcPts val="1200"/>
              </a:spcAft>
              <a:buFont typeface="Arial" panose="020B0604020202020204" pitchFamily="34" charset="0"/>
              <a:buChar char="•"/>
            </a:pPr>
            <a:r>
              <a:rPr lang="en-US" dirty="0" smtClean="0">
                <a:latin typeface="+mn-lt"/>
              </a:rPr>
              <a:t>Follow through with the records that have errors.  Those records were supposed to make it into HHCP but did not.  Any error not handled is a record that is missed.  Manual entry of those records is okay if there are a handful.  If there are a lot, there are some options to re-run after the error is corrected.</a:t>
            </a:r>
          </a:p>
          <a:p>
            <a:pPr marL="285750" indent="-285750">
              <a:spcAft>
                <a:spcPts val="1200"/>
              </a:spcAft>
              <a:buFont typeface="Arial" panose="020B0604020202020204" pitchFamily="34" charset="0"/>
              <a:buChar char="•"/>
            </a:pPr>
            <a:r>
              <a:rPr lang="en-US" dirty="0" smtClean="0">
                <a:latin typeface="+mn-lt"/>
              </a:rPr>
              <a:t>It’s good to review WARNING messages, especially when a client is recently set up to make sure records aren’t getting rejected that should be.</a:t>
            </a:r>
          </a:p>
        </p:txBody>
      </p:sp>
    </p:spTree>
    <p:extLst>
      <p:ext uri="{BB962C8B-B14F-4D97-AF65-F5344CB8AC3E}">
        <p14:creationId xmlns:p14="http://schemas.microsoft.com/office/powerpoint/2010/main" val="1929017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14</a:t>
            </a:fld>
            <a:endParaRPr lang="en-US" dirty="0"/>
          </a:p>
        </p:txBody>
      </p:sp>
      <p:sp>
        <p:nvSpPr>
          <p:cNvPr id="5" name="Title 4"/>
          <p:cNvSpPr>
            <a:spLocks noGrp="1"/>
          </p:cNvSpPr>
          <p:nvPr>
            <p:ph type="title"/>
          </p:nvPr>
        </p:nvSpPr>
        <p:spPr/>
        <p:txBody>
          <a:bodyPr/>
          <a:lstStyle/>
          <a:p>
            <a:r>
              <a:rPr lang="en-US" dirty="0" smtClean="0"/>
              <a:t>Summary</a:t>
            </a:r>
            <a:endParaRPr lang="en-US" dirty="0"/>
          </a:p>
        </p:txBody>
      </p:sp>
      <p:sp>
        <p:nvSpPr>
          <p:cNvPr id="6" name="TextBox 5"/>
          <p:cNvSpPr txBox="1"/>
          <p:nvPr/>
        </p:nvSpPr>
        <p:spPr>
          <a:xfrm>
            <a:off x="227013" y="1330128"/>
            <a:ext cx="8688386" cy="378565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ETL (Extract, Transform, Load) is a big part of what HIMs do.</a:t>
            </a:r>
          </a:p>
          <a:p>
            <a:pPr marL="285750" indent="-285750">
              <a:spcAft>
                <a:spcPts val="1200"/>
              </a:spcAft>
              <a:buFont typeface="Arial" panose="020B0604020202020204" pitchFamily="34" charset="0"/>
              <a:buChar char="•"/>
            </a:pPr>
            <a:r>
              <a:rPr lang="en-US" dirty="0" smtClean="0">
                <a:latin typeface="+mn-lt"/>
              </a:rPr>
              <a:t>RPA (Extract) and SSIS (Transform, Load) are major tools to help automate the work.</a:t>
            </a:r>
          </a:p>
          <a:p>
            <a:pPr marL="285750" indent="-285750">
              <a:spcAft>
                <a:spcPts val="1200"/>
              </a:spcAft>
              <a:buFont typeface="Arial" panose="020B0604020202020204" pitchFamily="34" charset="0"/>
              <a:buChar char="•"/>
            </a:pPr>
            <a:r>
              <a:rPr lang="en-US" dirty="0" smtClean="0">
                <a:latin typeface="+mn-lt"/>
              </a:rPr>
              <a:t>Over time, the ideal state is more automation and less manual entry of records.</a:t>
            </a:r>
          </a:p>
          <a:p>
            <a:pPr marL="285750" indent="-285750">
              <a:spcAft>
                <a:spcPts val="1200"/>
              </a:spcAft>
              <a:buFont typeface="Arial" panose="020B0604020202020204" pitchFamily="34" charset="0"/>
              <a:buChar char="•"/>
            </a:pPr>
            <a:r>
              <a:rPr lang="en-US" dirty="0" smtClean="0">
                <a:latin typeface="+mn-lt"/>
              </a:rPr>
              <a:t>When rapid changes are required, issues and exceptions found, or automation tools go down, HIMs have to step in and/or revert to manual processes.</a:t>
            </a:r>
          </a:p>
          <a:p>
            <a:pPr marL="285750" indent="-285750">
              <a:spcAft>
                <a:spcPts val="1200"/>
              </a:spcAft>
              <a:buFont typeface="Arial" panose="020B0604020202020204" pitchFamily="34" charset="0"/>
              <a:buChar char="•"/>
            </a:pPr>
            <a:r>
              <a:rPr lang="en-US" dirty="0" smtClean="0">
                <a:latin typeface="+mn-lt"/>
              </a:rPr>
              <a:t>Understanding the current processes for agencies your team works on and where in the process you fit will make this far easier to understand.</a:t>
            </a:r>
          </a:p>
          <a:p>
            <a:pPr marL="285750" indent="-285750">
              <a:spcAft>
                <a:spcPts val="1200"/>
              </a:spcAft>
              <a:buFont typeface="Arial" panose="020B0604020202020204" pitchFamily="34" charset="0"/>
              <a:buChar char="•"/>
            </a:pPr>
            <a:r>
              <a:rPr lang="en-US" dirty="0" smtClean="0">
                <a:latin typeface="+mn-lt"/>
              </a:rPr>
              <a:t>SFTP (Secure File Server) and </a:t>
            </a:r>
            <a:r>
              <a:rPr lang="en-US" dirty="0" err="1" smtClean="0">
                <a:latin typeface="+mn-lt"/>
              </a:rPr>
              <a:t>WinSCP</a:t>
            </a:r>
            <a:r>
              <a:rPr lang="en-US" dirty="0" smtClean="0">
                <a:latin typeface="+mn-lt"/>
              </a:rPr>
              <a:t> (Secure copying software) are the tools used to send charts back and forth within these processes.</a:t>
            </a:r>
          </a:p>
          <a:p>
            <a:pPr marL="285750" indent="-285750">
              <a:spcAft>
                <a:spcPts val="1200"/>
              </a:spcAft>
              <a:buFont typeface="Arial" panose="020B0604020202020204" pitchFamily="34" charset="0"/>
              <a:buChar char="•"/>
            </a:pPr>
            <a:endParaRPr lang="en-US" dirty="0" smtClean="0">
              <a:latin typeface="+mn-lt"/>
            </a:endParaRPr>
          </a:p>
        </p:txBody>
      </p:sp>
    </p:spTree>
    <p:extLst>
      <p:ext uri="{BB962C8B-B14F-4D97-AF65-F5344CB8AC3E}">
        <p14:creationId xmlns:p14="http://schemas.microsoft.com/office/powerpoint/2010/main" val="3283634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15</a:t>
            </a:fld>
            <a:endParaRPr lang="en-US" dirty="0"/>
          </a:p>
        </p:txBody>
      </p:sp>
      <p:sp>
        <p:nvSpPr>
          <p:cNvPr id="5" name="Title 4"/>
          <p:cNvSpPr>
            <a:spLocks noGrp="1"/>
          </p:cNvSpPr>
          <p:nvPr>
            <p:ph type="title"/>
          </p:nvPr>
        </p:nvSpPr>
        <p:spPr>
          <a:xfrm>
            <a:off x="3053340" y="2796309"/>
            <a:ext cx="2857933" cy="521677"/>
          </a:xfrm>
        </p:spPr>
        <p:txBody>
          <a:bodyPr/>
          <a:lstStyle/>
          <a:p>
            <a:r>
              <a:rPr lang="en-US" dirty="0" smtClean="0"/>
              <a:t>Questions?</a:t>
            </a:r>
            <a:endParaRPr lang="en-US" dirty="0"/>
          </a:p>
        </p:txBody>
      </p:sp>
    </p:spTree>
    <p:extLst>
      <p:ext uri="{BB962C8B-B14F-4D97-AF65-F5344CB8AC3E}">
        <p14:creationId xmlns:p14="http://schemas.microsoft.com/office/powerpoint/2010/main" val="236346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16</a:t>
            </a:fld>
            <a:endParaRPr lang="en-US" dirty="0"/>
          </a:p>
        </p:txBody>
      </p:sp>
      <p:sp>
        <p:nvSpPr>
          <p:cNvPr id="5" name="Title 4"/>
          <p:cNvSpPr>
            <a:spLocks noGrp="1"/>
          </p:cNvSpPr>
          <p:nvPr>
            <p:ph type="title"/>
          </p:nvPr>
        </p:nvSpPr>
        <p:spPr>
          <a:xfrm>
            <a:off x="1963450" y="2814782"/>
            <a:ext cx="5333279" cy="521677"/>
          </a:xfrm>
        </p:spPr>
        <p:txBody>
          <a:bodyPr/>
          <a:lstStyle/>
          <a:p>
            <a:r>
              <a:rPr lang="en-US" dirty="0" smtClean="0"/>
              <a:t>Supplemental Slides</a:t>
            </a:r>
            <a:endParaRPr lang="en-US" dirty="0"/>
          </a:p>
        </p:txBody>
      </p:sp>
    </p:spTree>
    <p:extLst>
      <p:ext uri="{BB962C8B-B14F-4D97-AF65-F5344CB8AC3E}">
        <p14:creationId xmlns:p14="http://schemas.microsoft.com/office/powerpoint/2010/main" val="440269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17</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Assign Agency Based On Source File Path</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Find Excel Files</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All Records Staging Table</a:t>
            </a:r>
            <a:endParaRPr lang="en-US" sz="1600" dirty="0">
              <a:solidFill>
                <a:schemeClr val="tx1">
                  <a:lumMod val="75000"/>
                  <a:lumOff val="25000"/>
                </a:schemeClr>
              </a:solidFill>
            </a:endParaRPr>
          </a:p>
        </p:txBody>
      </p:sp>
      <p:sp>
        <p:nvSpPr>
          <p:cNvPr id="11" name="TextBox 10"/>
          <p:cNvSpPr txBox="1"/>
          <p:nvPr/>
        </p:nvSpPr>
        <p:spPr>
          <a:xfrm>
            <a:off x="897454" y="5283374"/>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49299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Objective is to store all Agency-submitted raw data in its original state.</a:t>
            </a:r>
          </a:p>
          <a:p>
            <a:pPr marL="285750" indent="-285750">
              <a:spcAft>
                <a:spcPts val="1200"/>
              </a:spcAft>
              <a:buFont typeface="Arial" panose="020B0604020202020204" pitchFamily="34" charset="0"/>
              <a:buChar char="•"/>
            </a:pPr>
            <a:r>
              <a:rPr lang="en-US" dirty="0" smtClean="0">
                <a:latin typeface="+mn-lt"/>
              </a:rPr>
              <a:t>Each record is associated to its source file</a:t>
            </a:r>
          </a:p>
          <a:p>
            <a:pPr marL="285750" indent="-285750">
              <a:spcAft>
                <a:spcPts val="1200"/>
              </a:spcAft>
              <a:buFont typeface="Arial" panose="020B0604020202020204" pitchFamily="34" charset="0"/>
              <a:buChar char="•"/>
            </a:pPr>
            <a:r>
              <a:rPr lang="en-US" dirty="0" smtClean="0">
                <a:latin typeface="+mn-lt"/>
              </a:rPr>
              <a:t>Each file is archived for future reference and/or reprocessing</a:t>
            </a:r>
          </a:p>
          <a:p>
            <a:pPr marL="285750" indent="-285750">
              <a:spcAft>
                <a:spcPts val="1200"/>
              </a:spcAft>
              <a:buFont typeface="Arial" panose="020B0604020202020204" pitchFamily="34" charset="0"/>
              <a:buChar char="•"/>
            </a:pPr>
            <a:r>
              <a:rPr lang="en-US" dirty="0" smtClean="0">
                <a:latin typeface="+mn-lt"/>
              </a:rPr>
              <a:t>Audit and traceability to the source file and Excel row.</a:t>
            </a:r>
            <a:endParaRPr lang="en-US" dirty="0">
              <a:latin typeface="+mn-lt"/>
            </a:endParaRPr>
          </a:p>
        </p:txBody>
      </p:sp>
      <p:grpSp>
        <p:nvGrpSpPr>
          <p:cNvPr id="18" name="Group 17"/>
          <p:cNvGrpSpPr/>
          <p:nvPr/>
        </p:nvGrpSpPr>
        <p:grpSpPr>
          <a:xfrm>
            <a:off x="7044857" y="236649"/>
            <a:ext cx="1601390" cy="1321147"/>
            <a:chOff x="2247304" y="273130"/>
            <a:chExt cx="1601390" cy="1321147"/>
          </a:xfrm>
        </p:grpSpPr>
        <p:sp>
          <p:nvSpPr>
            <p:cNvPr id="19" name="Rounded Rectangle 18"/>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0"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Load Data To Staging</a:t>
              </a:r>
              <a:endParaRPr lang="en-US" sz="1800" kern="1200" dirty="0"/>
            </a:p>
          </p:txBody>
        </p:sp>
      </p:grpSp>
    </p:spTree>
    <p:extLst>
      <p:ext uri="{BB962C8B-B14F-4D97-AF65-F5344CB8AC3E}">
        <p14:creationId xmlns:p14="http://schemas.microsoft.com/office/powerpoint/2010/main" val="3728703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18</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pic>
        <p:nvPicPr>
          <p:cNvPr id="4" name="Picture 3"/>
          <p:cNvPicPr>
            <a:picLocks noChangeAspect="1"/>
          </p:cNvPicPr>
          <p:nvPr/>
        </p:nvPicPr>
        <p:blipFill rotWithShape="1">
          <a:blip r:embed="rId2"/>
          <a:srcRect l="11390" t="4859" r="27692" b="26621"/>
          <a:stretch/>
        </p:blipFill>
        <p:spPr>
          <a:xfrm>
            <a:off x="617219" y="1853778"/>
            <a:ext cx="7905969" cy="1091542"/>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534897" y="1484446"/>
            <a:ext cx="1178528" cy="307777"/>
          </a:xfrm>
          <a:prstGeom prst="rect">
            <a:avLst/>
          </a:prstGeom>
          <a:noFill/>
        </p:spPr>
        <p:txBody>
          <a:bodyPr wrap="none" rtlCol="0">
            <a:spAutoFit/>
          </a:bodyPr>
          <a:lstStyle/>
          <a:p>
            <a:r>
              <a:rPr lang="en-US" sz="1400" b="1" dirty="0" err="1" smtClean="0">
                <a:latin typeface="Consolas" panose="020B0609020204030204" pitchFamily="49" charset="0"/>
              </a:rPr>
              <a:t>dbo.agency</a:t>
            </a:r>
            <a:endParaRPr lang="en-US" sz="1400" b="1" dirty="0">
              <a:latin typeface="Consolas" panose="020B0609020204030204" pitchFamily="49" charset="0"/>
            </a:endParaRPr>
          </a:p>
        </p:txBody>
      </p:sp>
      <p:pic>
        <p:nvPicPr>
          <p:cNvPr id="6" name="Picture 5"/>
          <p:cNvPicPr>
            <a:picLocks noChangeAspect="1"/>
          </p:cNvPicPr>
          <p:nvPr/>
        </p:nvPicPr>
        <p:blipFill rotWithShape="1">
          <a:blip r:embed="rId3"/>
          <a:srcRect l="24638"/>
          <a:stretch/>
        </p:blipFill>
        <p:spPr>
          <a:xfrm>
            <a:off x="617219" y="3930206"/>
            <a:ext cx="3811453" cy="1083754"/>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534897" y="3622429"/>
            <a:ext cx="1675459" cy="307777"/>
          </a:xfrm>
          <a:prstGeom prst="rect">
            <a:avLst/>
          </a:prstGeom>
          <a:noFill/>
        </p:spPr>
        <p:txBody>
          <a:bodyPr wrap="none" rtlCol="0">
            <a:spAutoFit/>
          </a:bodyPr>
          <a:lstStyle/>
          <a:p>
            <a:r>
              <a:rPr lang="en-US" sz="1400" b="1" dirty="0" err="1" smtClean="0">
                <a:latin typeface="Consolas" panose="020B0609020204030204" pitchFamily="49" charset="0"/>
              </a:rPr>
              <a:t>dbo.file_format</a:t>
            </a:r>
            <a:endParaRPr lang="en-US" sz="1400" b="1" dirty="0">
              <a:latin typeface="Consolas" panose="020B0609020204030204" pitchFamily="49" charset="0"/>
            </a:endParaRPr>
          </a:p>
        </p:txBody>
      </p:sp>
      <p:sp>
        <p:nvSpPr>
          <p:cNvPr id="8" name="TextBox 7"/>
          <p:cNvSpPr txBox="1"/>
          <p:nvPr/>
        </p:nvSpPr>
        <p:spPr>
          <a:xfrm>
            <a:off x="534897" y="1176669"/>
            <a:ext cx="289720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agencies.</a:t>
            </a:r>
            <a:endParaRPr lang="en-US" dirty="0">
              <a:solidFill>
                <a:schemeClr val="accent1">
                  <a:lumMod val="75000"/>
                </a:schemeClr>
              </a:solidFill>
              <a:latin typeface="+mj-lt"/>
            </a:endParaRPr>
          </a:p>
        </p:txBody>
      </p:sp>
      <p:sp>
        <p:nvSpPr>
          <p:cNvPr id="9" name="TextBox 8"/>
          <p:cNvSpPr txBox="1"/>
          <p:nvPr/>
        </p:nvSpPr>
        <p:spPr>
          <a:xfrm>
            <a:off x="534897" y="3253097"/>
            <a:ext cx="3187347"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file formats.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506094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19</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sp>
        <p:nvSpPr>
          <p:cNvPr id="5" name="TextBox 4"/>
          <p:cNvSpPr txBox="1"/>
          <p:nvPr/>
        </p:nvSpPr>
        <p:spPr>
          <a:xfrm>
            <a:off x="534897" y="3532702"/>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sp>
        <p:nvSpPr>
          <p:cNvPr id="8" name="TextBox 7"/>
          <p:cNvSpPr txBox="1"/>
          <p:nvPr/>
        </p:nvSpPr>
        <p:spPr>
          <a:xfrm>
            <a:off x="534897" y="3224925"/>
            <a:ext cx="3775136" cy="369332"/>
          </a:xfrm>
          <a:prstGeom prst="rect">
            <a:avLst/>
          </a:prstGeom>
          <a:noFill/>
        </p:spPr>
        <p:txBody>
          <a:bodyPr wrap="none" rtlCol="0">
            <a:spAutoFit/>
          </a:bodyPr>
          <a:lstStyle/>
          <a:p>
            <a:r>
              <a:rPr lang="en-US" dirty="0" smtClean="0">
                <a:solidFill>
                  <a:schemeClr val="accent1">
                    <a:lumMod val="75000"/>
                  </a:schemeClr>
                </a:solidFill>
                <a:latin typeface="+mj-lt"/>
              </a:rPr>
              <a:t>Staging table for raw agency data</a:t>
            </a:r>
            <a:endParaRPr lang="en-US" dirty="0">
              <a:solidFill>
                <a:schemeClr val="accent1">
                  <a:lumMod val="75000"/>
                </a:schemeClr>
              </a:solidFill>
              <a:latin typeface="+mj-lt"/>
            </a:endParaRPr>
          </a:p>
        </p:txBody>
      </p:sp>
      <p:pic>
        <p:nvPicPr>
          <p:cNvPr id="12" name="Picture 11"/>
          <p:cNvPicPr>
            <a:picLocks noChangeAspect="1"/>
          </p:cNvPicPr>
          <p:nvPr/>
        </p:nvPicPr>
        <p:blipFill rotWithShape="1">
          <a:blip r:embed="rId2"/>
          <a:srcRect l="11598" b="54822"/>
          <a:stretch/>
        </p:blipFill>
        <p:spPr>
          <a:xfrm>
            <a:off x="612741" y="3840479"/>
            <a:ext cx="7964556" cy="2051274"/>
          </a:xfrm>
          <a:prstGeom prst="rect">
            <a:avLst/>
          </a:prstGeom>
        </p:spPr>
      </p:pic>
      <p:pic>
        <p:nvPicPr>
          <p:cNvPr id="13" name="Picture 12"/>
          <p:cNvPicPr>
            <a:picLocks noChangeAspect="1"/>
          </p:cNvPicPr>
          <p:nvPr/>
        </p:nvPicPr>
        <p:blipFill rotWithShape="1">
          <a:blip r:embed="rId3"/>
          <a:srcRect t="-797" r="13904" b="-1"/>
          <a:stretch/>
        </p:blipFill>
        <p:spPr>
          <a:xfrm>
            <a:off x="534897" y="2073897"/>
            <a:ext cx="8120232" cy="631596"/>
          </a:xfrm>
          <a:prstGeom prst="rect">
            <a:avLst/>
          </a:prstGeom>
        </p:spPr>
      </p:pic>
      <p:sp>
        <p:nvSpPr>
          <p:cNvPr id="14" name="TextBox 13"/>
          <p:cNvSpPr txBox="1"/>
          <p:nvPr/>
        </p:nvSpPr>
        <p:spPr>
          <a:xfrm>
            <a:off x="463549" y="1673788"/>
            <a:ext cx="1675459" cy="307777"/>
          </a:xfrm>
          <a:prstGeom prst="rect">
            <a:avLst/>
          </a:prstGeom>
          <a:noFill/>
        </p:spPr>
        <p:txBody>
          <a:bodyPr wrap="none" rtlCol="0">
            <a:spAutoFit/>
          </a:bodyPr>
          <a:lstStyle/>
          <a:p>
            <a:r>
              <a:rPr lang="en-US" sz="1400" b="1" dirty="0" err="1" smtClean="0">
                <a:latin typeface="Consolas" panose="020B0609020204030204" pitchFamily="49" charset="0"/>
              </a:rPr>
              <a:t>dbo.agency_file</a:t>
            </a:r>
            <a:endParaRPr lang="en-US" sz="1400" b="1" dirty="0">
              <a:latin typeface="Consolas" panose="020B0609020204030204" pitchFamily="49" charset="0"/>
            </a:endParaRPr>
          </a:p>
        </p:txBody>
      </p:sp>
      <p:sp>
        <p:nvSpPr>
          <p:cNvPr id="15" name="TextBox 14"/>
          <p:cNvSpPr txBox="1"/>
          <p:nvPr/>
        </p:nvSpPr>
        <p:spPr>
          <a:xfrm>
            <a:off x="463549" y="1366011"/>
            <a:ext cx="4203202" cy="369332"/>
          </a:xfrm>
          <a:prstGeom prst="rect">
            <a:avLst/>
          </a:prstGeom>
          <a:noFill/>
        </p:spPr>
        <p:txBody>
          <a:bodyPr wrap="none" rtlCol="0">
            <a:spAutoFit/>
          </a:bodyPr>
          <a:lstStyle/>
          <a:p>
            <a:r>
              <a:rPr lang="en-US" dirty="0" smtClean="0">
                <a:solidFill>
                  <a:schemeClr val="accent1">
                    <a:lumMod val="75000"/>
                  </a:schemeClr>
                </a:solidFill>
                <a:latin typeface="+mj-lt"/>
              </a:rPr>
              <a:t>Record of every agency file processed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80159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2</a:t>
            </a:fld>
            <a:endParaRPr lang="en-US" dirty="0"/>
          </a:p>
        </p:txBody>
      </p:sp>
      <p:sp>
        <p:nvSpPr>
          <p:cNvPr id="5" name="Title 4"/>
          <p:cNvSpPr>
            <a:spLocks noGrp="1"/>
          </p:cNvSpPr>
          <p:nvPr>
            <p:ph type="title"/>
          </p:nvPr>
        </p:nvSpPr>
        <p:spPr/>
        <p:txBody>
          <a:bodyPr/>
          <a:lstStyle/>
          <a:p>
            <a:r>
              <a:rPr lang="en-US" dirty="0" smtClean="0"/>
              <a:t>What is ETL?</a:t>
            </a:r>
            <a:endParaRPr lang="en-US" dirty="0"/>
          </a:p>
        </p:txBody>
      </p:sp>
      <p:sp>
        <p:nvSpPr>
          <p:cNvPr id="6" name="TextBox 5"/>
          <p:cNvSpPr txBox="1"/>
          <p:nvPr/>
        </p:nvSpPr>
        <p:spPr>
          <a:xfrm>
            <a:off x="691157" y="1422492"/>
            <a:ext cx="6688698" cy="1785104"/>
          </a:xfrm>
          <a:prstGeom prst="rect">
            <a:avLst/>
          </a:prstGeom>
          <a:noFill/>
        </p:spPr>
        <p:txBody>
          <a:bodyPr wrap="square" rtlCol="0">
            <a:spAutoFit/>
          </a:bodyPr>
          <a:lstStyle/>
          <a:p>
            <a:pPr>
              <a:spcAft>
                <a:spcPts val="1200"/>
              </a:spcAft>
            </a:pPr>
            <a:r>
              <a:rPr lang="en-US" dirty="0" smtClean="0">
                <a:latin typeface="+mn-lt"/>
              </a:rPr>
              <a:t>ETL stands for Extract, Transform, Load</a:t>
            </a:r>
          </a:p>
          <a:p>
            <a:pPr>
              <a:spcAft>
                <a:spcPts val="1200"/>
              </a:spcAft>
            </a:pPr>
            <a:endParaRPr lang="en-US" dirty="0">
              <a:latin typeface="+mn-lt"/>
            </a:endParaRPr>
          </a:p>
          <a:p>
            <a:pPr>
              <a:spcAft>
                <a:spcPts val="1200"/>
              </a:spcAft>
            </a:pPr>
            <a:r>
              <a:rPr lang="en-US" dirty="0" smtClean="0">
                <a:latin typeface="+mn-lt"/>
              </a:rPr>
              <a:t>It’s a common term referring to the process of pulling data from one system (</a:t>
            </a:r>
            <a:r>
              <a:rPr lang="en-US" b="1" dirty="0" smtClean="0">
                <a:latin typeface="+mn-lt"/>
              </a:rPr>
              <a:t>Extract</a:t>
            </a:r>
            <a:r>
              <a:rPr lang="en-US" dirty="0" smtClean="0">
                <a:latin typeface="+mn-lt"/>
              </a:rPr>
              <a:t>), manipulating the data for what is needed (</a:t>
            </a:r>
            <a:r>
              <a:rPr lang="en-US" b="1" dirty="0" smtClean="0">
                <a:latin typeface="+mn-lt"/>
              </a:rPr>
              <a:t>Transform</a:t>
            </a:r>
            <a:r>
              <a:rPr lang="en-US" dirty="0" smtClean="0">
                <a:latin typeface="+mn-lt"/>
              </a:rPr>
              <a:t>), and transferring to another system (</a:t>
            </a:r>
            <a:r>
              <a:rPr lang="en-US" b="1" dirty="0" smtClean="0">
                <a:latin typeface="+mn-lt"/>
              </a:rPr>
              <a:t>Load</a:t>
            </a:r>
            <a:r>
              <a:rPr lang="en-US" dirty="0" smtClean="0">
                <a:latin typeface="+mn-lt"/>
              </a:rPr>
              <a:t>).</a:t>
            </a:r>
            <a:endParaRPr lang="en-US" dirty="0">
              <a:latin typeface="+mn-lt"/>
            </a:endParaRPr>
          </a:p>
        </p:txBody>
      </p:sp>
    </p:spTree>
    <p:extLst>
      <p:ext uri="{BB962C8B-B14F-4D97-AF65-F5344CB8AC3E}">
        <p14:creationId xmlns:p14="http://schemas.microsoft.com/office/powerpoint/2010/main" val="1755646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20</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Attribute Transformations Where Applicable</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Derive Attributes from Staging Column Data</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Into Agency Medical Record</a:t>
            </a:r>
            <a:endParaRPr lang="en-US" sz="1600" dirty="0">
              <a:solidFill>
                <a:schemeClr val="tx1">
                  <a:lumMod val="75000"/>
                  <a:lumOff val="25000"/>
                </a:schemeClr>
              </a:solidFill>
            </a:endParaRPr>
          </a:p>
        </p:txBody>
      </p:sp>
      <p:sp>
        <p:nvSpPr>
          <p:cNvPr id="11" name="TextBox 10"/>
          <p:cNvSpPr txBox="1"/>
          <p:nvPr/>
        </p:nvSpPr>
        <p:spPr>
          <a:xfrm>
            <a:off x="599296" y="5283374"/>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76998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Loads each staging record into the Agency Medical Record</a:t>
            </a:r>
          </a:p>
          <a:p>
            <a:pPr marL="285750" indent="-285750">
              <a:spcAft>
                <a:spcPts val="1200"/>
              </a:spcAft>
              <a:buFont typeface="Arial" panose="020B0604020202020204" pitchFamily="34" charset="0"/>
              <a:buChar char="•"/>
            </a:pPr>
            <a:r>
              <a:rPr lang="en-US" dirty="0" smtClean="0">
                <a:latin typeface="+mn-lt"/>
              </a:rPr>
              <a:t>Maintains data integrity of Agency Medical records.</a:t>
            </a:r>
          </a:p>
          <a:p>
            <a:pPr marL="285750" indent="-285750">
              <a:spcAft>
                <a:spcPts val="1200"/>
              </a:spcAft>
              <a:buFont typeface="Arial" panose="020B0604020202020204" pitchFamily="34" charset="0"/>
              <a:buChar char="•"/>
            </a:pPr>
            <a:r>
              <a:rPr lang="en-US" dirty="0" smtClean="0">
                <a:latin typeface="+mn-lt"/>
              </a:rPr>
              <a:t>Apply transformations (filtering and text parsing)</a:t>
            </a:r>
          </a:p>
          <a:p>
            <a:pPr marL="285750" indent="-285750">
              <a:spcAft>
                <a:spcPts val="1200"/>
              </a:spcAft>
              <a:buFont typeface="Arial" panose="020B0604020202020204" pitchFamily="34" charset="0"/>
              <a:buChar char="•"/>
            </a:pPr>
            <a:r>
              <a:rPr lang="en-US" dirty="0" smtClean="0">
                <a:latin typeface="+mn-lt"/>
              </a:rPr>
              <a:t>Logs staging record transformation errors so they can be addressed.</a:t>
            </a:r>
            <a:endParaRPr lang="en-US" dirty="0">
              <a:latin typeface="+mn-lt"/>
            </a:endParaRPr>
          </a:p>
        </p:txBody>
      </p:sp>
      <p:grpSp>
        <p:nvGrpSpPr>
          <p:cNvPr id="14" name="Group 13"/>
          <p:cNvGrpSpPr/>
          <p:nvPr/>
        </p:nvGrpSpPr>
        <p:grpSpPr>
          <a:xfrm>
            <a:off x="7044857" y="236649"/>
            <a:ext cx="1601390" cy="1321147"/>
            <a:chOff x="2247304" y="273130"/>
            <a:chExt cx="1601390" cy="1321147"/>
          </a:xfrm>
        </p:grpSpPr>
        <p:sp>
          <p:nvSpPr>
            <p:cNvPr id="16" name="Rounded Rectangle 15"/>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Transform Into Agency Medical Record</a:t>
              </a:r>
              <a:endParaRPr lang="en-US" sz="1800" kern="1200" dirty="0"/>
            </a:p>
          </p:txBody>
        </p:sp>
      </p:grpSp>
    </p:spTree>
    <p:extLst>
      <p:ext uri="{BB962C8B-B14F-4D97-AF65-F5344CB8AC3E}">
        <p14:creationId xmlns:p14="http://schemas.microsoft.com/office/powerpoint/2010/main" val="3139518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21</a:t>
            </a:fld>
            <a:endParaRPr lang="en-US" dirty="0"/>
          </a:p>
        </p:txBody>
      </p:sp>
      <p:sp>
        <p:nvSpPr>
          <p:cNvPr id="3" name="Title 2"/>
          <p:cNvSpPr>
            <a:spLocks noGrp="1"/>
          </p:cNvSpPr>
          <p:nvPr>
            <p:ph type="title"/>
          </p:nvPr>
        </p:nvSpPr>
        <p:spPr/>
        <p:txBody>
          <a:bodyPr/>
          <a:lstStyle/>
          <a:p>
            <a:r>
              <a:rPr lang="en-US" dirty="0"/>
              <a:t>Solution Data</a:t>
            </a:r>
          </a:p>
        </p:txBody>
      </p:sp>
      <p:pic>
        <p:nvPicPr>
          <p:cNvPr id="4" name="Picture 3"/>
          <p:cNvPicPr>
            <a:picLocks noChangeAspect="1"/>
          </p:cNvPicPr>
          <p:nvPr/>
        </p:nvPicPr>
        <p:blipFill rotWithShape="1">
          <a:blip r:embed="rId2"/>
          <a:srcRect l="18337"/>
          <a:stretch/>
        </p:blipFill>
        <p:spPr>
          <a:xfrm>
            <a:off x="416560" y="1595237"/>
            <a:ext cx="3454400" cy="433217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97153" y="1225905"/>
            <a:ext cx="1476686" cy="307777"/>
          </a:xfrm>
          <a:prstGeom prst="rect">
            <a:avLst/>
          </a:prstGeom>
          <a:noFill/>
        </p:spPr>
        <p:txBody>
          <a:bodyPr wrap="none" rtlCol="0">
            <a:spAutoFit/>
          </a:bodyPr>
          <a:lstStyle/>
          <a:p>
            <a:r>
              <a:rPr lang="en-US" sz="1400" b="1" dirty="0" err="1" smtClean="0">
                <a:latin typeface="Consolas" panose="020B0609020204030204" pitchFamily="49" charset="0"/>
              </a:rPr>
              <a:t>dbo.attribute</a:t>
            </a:r>
            <a:endParaRPr lang="en-US" sz="1400" b="1" dirty="0">
              <a:latin typeface="Consolas" panose="020B0609020204030204" pitchFamily="49" charset="0"/>
            </a:endParaRPr>
          </a:p>
        </p:txBody>
      </p:sp>
      <p:sp>
        <p:nvSpPr>
          <p:cNvPr id="6" name="TextBox 5"/>
          <p:cNvSpPr txBox="1"/>
          <p:nvPr/>
        </p:nvSpPr>
        <p:spPr>
          <a:xfrm>
            <a:off x="297153" y="856573"/>
            <a:ext cx="380636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agency attributes.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418906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22</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44942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dbo.file_format_attribute</a:t>
            </a:r>
            <a:endParaRPr lang="en-US" sz="1400" b="1" dirty="0">
              <a:latin typeface="Consolas" panose="020B0609020204030204" pitchFamily="49" charset="0"/>
            </a:endParaRPr>
          </a:p>
        </p:txBody>
      </p:sp>
      <p:sp>
        <p:nvSpPr>
          <p:cNvPr id="6" name="TextBox 5"/>
          <p:cNvSpPr txBox="1"/>
          <p:nvPr/>
        </p:nvSpPr>
        <p:spPr>
          <a:xfrm>
            <a:off x="297153" y="1080093"/>
            <a:ext cx="4553106"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transformation rules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73379" y="1818757"/>
            <a:ext cx="6219427" cy="35482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0211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23</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dbo.file_format_translate</a:t>
            </a:r>
            <a:endParaRPr lang="en-US" sz="1400" b="1" dirty="0">
              <a:latin typeface="Consolas" panose="020B0609020204030204" pitchFamily="49" charset="0"/>
            </a:endParaRPr>
          </a:p>
        </p:txBody>
      </p:sp>
      <p:sp>
        <p:nvSpPr>
          <p:cNvPr id="6" name="TextBox 5"/>
          <p:cNvSpPr txBox="1"/>
          <p:nvPr/>
        </p:nvSpPr>
        <p:spPr>
          <a:xfrm>
            <a:off x="297153" y="856573"/>
            <a:ext cx="4666277"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value translation rules</a:t>
            </a:r>
            <a:endParaRPr lang="en-US" dirty="0">
              <a:solidFill>
                <a:schemeClr val="accent1">
                  <a:lumMod val="75000"/>
                </a:schemeClr>
              </a:solidFill>
              <a:latin typeface="+mj-lt"/>
            </a:endParaRPr>
          </a:p>
        </p:txBody>
      </p:sp>
      <p:pic>
        <p:nvPicPr>
          <p:cNvPr id="4" name="Picture 3"/>
          <p:cNvPicPr>
            <a:picLocks noChangeAspect="1"/>
          </p:cNvPicPr>
          <p:nvPr/>
        </p:nvPicPr>
        <p:blipFill>
          <a:blip r:embed="rId2"/>
          <a:stretch>
            <a:fillRect/>
          </a:stretch>
        </p:blipFill>
        <p:spPr>
          <a:xfrm>
            <a:off x="373380" y="1626347"/>
            <a:ext cx="7040506" cy="42054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94819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24</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sp>
        <p:nvSpPr>
          <p:cNvPr id="6" name="TextBox 5"/>
          <p:cNvSpPr txBox="1"/>
          <p:nvPr/>
        </p:nvSpPr>
        <p:spPr>
          <a:xfrm>
            <a:off x="297153" y="856573"/>
            <a:ext cx="4590424" cy="369332"/>
          </a:xfrm>
          <a:prstGeom prst="rect">
            <a:avLst/>
          </a:prstGeom>
          <a:noFill/>
        </p:spPr>
        <p:txBody>
          <a:bodyPr wrap="none" rtlCol="0">
            <a:spAutoFit/>
          </a:bodyPr>
          <a:lstStyle/>
          <a:p>
            <a:r>
              <a:rPr lang="en-US" dirty="0" smtClean="0">
                <a:solidFill>
                  <a:schemeClr val="accent1">
                    <a:lumMod val="75000"/>
                  </a:schemeClr>
                </a:solidFill>
                <a:latin typeface="+mj-lt"/>
              </a:rPr>
              <a:t>Fully transformed agency medical records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35595" y="1628233"/>
            <a:ext cx="8579804" cy="39458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2454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25</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Filter Agency Medical Records To By Synced</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Download Reference Data From Sales Force (Periodically)</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Sync To SalesForce</a:t>
            </a:r>
            <a:endParaRPr lang="en-US" sz="1600" dirty="0">
              <a:solidFill>
                <a:schemeClr val="tx1">
                  <a:lumMod val="75000"/>
                  <a:lumOff val="25000"/>
                </a:schemeClr>
              </a:solidFill>
            </a:endParaRPr>
          </a:p>
        </p:txBody>
      </p:sp>
      <p:sp>
        <p:nvSpPr>
          <p:cNvPr id="11" name="TextBox 10"/>
          <p:cNvSpPr txBox="1"/>
          <p:nvPr/>
        </p:nvSpPr>
        <p:spPr>
          <a:xfrm>
            <a:off x="965056" y="5283374"/>
            <a:ext cx="1774845" cy="307777"/>
          </a:xfrm>
          <a:prstGeom prst="rect">
            <a:avLst/>
          </a:prstGeom>
          <a:noFill/>
        </p:spPr>
        <p:txBody>
          <a:bodyPr wrap="none" rtlCol="0">
            <a:spAutoFit/>
          </a:bodyPr>
          <a:lstStyle/>
          <a:p>
            <a:r>
              <a:rPr lang="en-US" sz="1400" b="1" dirty="0" err="1" smtClean="0">
                <a:latin typeface="Consolas" panose="020B0609020204030204" pitchFamily="49" charset="0"/>
              </a:rPr>
              <a:t>DM_Submission__c</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Periodically pull updated reference data from SalesForce into local tables (daily, weekly?)</a:t>
            </a:r>
          </a:p>
          <a:p>
            <a:pPr marL="285750" indent="-285750">
              <a:spcAft>
                <a:spcPts val="1200"/>
              </a:spcAft>
              <a:buFont typeface="Arial" panose="020B0604020202020204" pitchFamily="34" charset="0"/>
              <a:buChar char="•"/>
            </a:pPr>
            <a:r>
              <a:rPr lang="en-US" dirty="0" smtClean="0">
                <a:latin typeface="+mn-lt"/>
              </a:rPr>
              <a:t>Apply filter rules to exclude record from Sync into SalesForce</a:t>
            </a:r>
          </a:p>
          <a:p>
            <a:pPr marL="285750" indent="-285750">
              <a:spcAft>
                <a:spcPts val="1200"/>
              </a:spcAft>
              <a:buFont typeface="Arial" panose="020B0604020202020204" pitchFamily="34" charset="0"/>
              <a:buChar char="•"/>
            </a:pPr>
            <a:r>
              <a:rPr lang="en-US" dirty="0" smtClean="0">
                <a:latin typeface="+mn-lt"/>
              </a:rPr>
              <a:t>Upload Agency Medical Record data to SalesForce</a:t>
            </a:r>
          </a:p>
          <a:p>
            <a:pPr marL="285750" indent="-285750">
              <a:spcAft>
                <a:spcPts val="1200"/>
              </a:spcAft>
              <a:buFont typeface="Arial" panose="020B0604020202020204" pitchFamily="34" charset="0"/>
              <a:buChar char="•"/>
            </a:pPr>
            <a:r>
              <a:rPr lang="en-US" dirty="0" smtClean="0">
                <a:latin typeface="+mn-lt"/>
              </a:rPr>
              <a:t>Log SalesForce process errors and other scenarios that prevent data uploading.</a:t>
            </a:r>
            <a:endParaRPr lang="en-US" dirty="0">
              <a:latin typeface="+mn-lt"/>
            </a:endParaRPr>
          </a:p>
        </p:txBody>
      </p:sp>
      <p:grpSp>
        <p:nvGrpSpPr>
          <p:cNvPr id="19" name="Group 18"/>
          <p:cNvGrpSpPr/>
          <p:nvPr/>
        </p:nvGrpSpPr>
        <p:grpSpPr>
          <a:xfrm>
            <a:off x="7044857" y="236648"/>
            <a:ext cx="1601390" cy="1321147"/>
            <a:chOff x="4489251" y="273130"/>
            <a:chExt cx="1601390" cy="1321147"/>
          </a:xfrm>
        </p:grpSpPr>
        <p:sp>
          <p:nvSpPr>
            <p:cNvPr id="20" name="Rounded Rectangle 19"/>
            <p:cNvSpPr/>
            <p:nvPr/>
          </p:nvSpPr>
          <p:spPr>
            <a:xfrm>
              <a:off x="4489251"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1" name="Rounded Rectangle 4"/>
            <p:cNvSpPr txBox="1"/>
            <p:nvPr/>
          </p:nvSpPr>
          <p:spPr>
            <a:xfrm>
              <a:off x="4527946"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Sync With SalesForce</a:t>
              </a:r>
              <a:endParaRPr lang="en-US" sz="1800" kern="1200" dirty="0"/>
            </a:p>
          </p:txBody>
        </p:sp>
      </p:grpSp>
    </p:spTree>
    <p:extLst>
      <p:ext uri="{BB962C8B-B14F-4D97-AF65-F5344CB8AC3E}">
        <p14:creationId xmlns:p14="http://schemas.microsoft.com/office/powerpoint/2010/main" val="2440966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3</a:t>
            </a:fld>
            <a:endParaRPr lang="en-US" dirty="0"/>
          </a:p>
        </p:txBody>
      </p:sp>
      <p:sp>
        <p:nvSpPr>
          <p:cNvPr id="5" name="Title 4"/>
          <p:cNvSpPr>
            <a:spLocks noGrp="1"/>
          </p:cNvSpPr>
          <p:nvPr>
            <p:ph type="title"/>
          </p:nvPr>
        </p:nvSpPr>
        <p:spPr/>
        <p:txBody>
          <a:bodyPr/>
          <a:lstStyle/>
          <a:p>
            <a:r>
              <a:rPr lang="en-US" dirty="0" smtClean="0"/>
              <a:t>HIM Teams and ETL</a:t>
            </a:r>
            <a:endParaRPr lang="en-US" dirty="0"/>
          </a:p>
        </p:txBody>
      </p:sp>
      <p:sp>
        <p:nvSpPr>
          <p:cNvPr id="6" name="TextBox 5"/>
          <p:cNvSpPr txBox="1"/>
          <p:nvPr/>
        </p:nvSpPr>
        <p:spPr>
          <a:xfrm>
            <a:off x="1226856" y="1431728"/>
            <a:ext cx="6688698" cy="369332"/>
          </a:xfrm>
          <a:prstGeom prst="rect">
            <a:avLst/>
          </a:prstGeom>
          <a:noFill/>
        </p:spPr>
        <p:txBody>
          <a:bodyPr wrap="square" rtlCol="0">
            <a:spAutoFit/>
          </a:bodyPr>
          <a:lstStyle/>
          <a:p>
            <a:pPr>
              <a:spcAft>
                <a:spcPts val="1200"/>
              </a:spcAft>
            </a:pPr>
            <a:r>
              <a:rPr lang="en-US" dirty="0" smtClean="0">
                <a:latin typeface="+mn-lt"/>
              </a:rPr>
              <a:t>HIM Teams’ processes have always been based on ETL:</a:t>
            </a:r>
            <a:endParaRPr lang="en-US"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2178066748"/>
              </p:ext>
            </p:extLst>
          </p:nvPr>
        </p:nvGraphicFramePr>
        <p:xfrm>
          <a:off x="463548" y="2093199"/>
          <a:ext cx="8451852" cy="1285240"/>
        </p:xfrm>
        <a:graphic>
          <a:graphicData uri="http://schemas.openxmlformats.org/drawingml/2006/table">
            <a:tbl>
              <a:tblPr firstRow="1" bandRow="1">
                <a:tableStyleId>{5C22544A-7EE6-4342-B048-85BDC9FD1C3A}</a:tableStyleId>
              </a:tblPr>
              <a:tblGrid>
                <a:gridCol w="2817284">
                  <a:extLst>
                    <a:ext uri="{9D8B030D-6E8A-4147-A177-3AD203B41FA5}">
                      <a16:colId xmlns:a16="http://schemas.microsoft.com/office/drawing/2014/main" val="2071831812"/>
                    </a:ext>
                  </a:extLst>
                </a:gridCol>
                <a:gridCol w="2817284">
                  <a:extLst>
                    <a:ext uri="{9D8B030D-6E8A-4147-A177-3AD203B41FA5}">
                      <a16:colId xmlns:a16="http://schemas.microsoft.com/office/drawing/2014/main" val="457394626"/>
                    </a:ext>
                  </a:extLst>
                </a:gridCol>
                <a:gridCol w="2817284">
                  <a:extLst>
                    <a:ext uri="{9D8B030D-6E8A-4147-A177-3AD203B41FA5}">
                      <a16:colId xmlns:a16="http://schemas.microsoft.com/office/drawing/2014/main" val="4031266777"/>
                    </a:ext>
                  </a:extLst>
                </a:gridCol>
              </a:tblGrid>
              <a:tr h="370840">
                <a:tc>
                  <a:txBody>
                    <a:bodyPr/>
                    <a:lstStyle/>
                    <a:p>
                      <a:r>
                        <a:rPr lang="en-US" dirty="0" smtClean="0"/>
                        <a:t>Extract</a:t>
                      </a:r>
                      <a:endParaRPr lang="en-US" dirty="0"/>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1352558740"/>
                  </a:ext>
                </a:extLst>
              </a:tr>
              <a:tr h="370840">
                <a:tc>
                  <a:txBody>
                    <a:bodyPr/>
                    <a:lstStyle/>
                    <a:p>
                      <a:r>
                        <a:rPr lang="en-US" dirty="0" smtClean="0"/>
                        <a:t>Run</a:t>
                      </a:r>
                      <a:r>
                        <a:rPr lang="en-US" baseline="0" dirty="0" smtClean="0"/>
                        <a:t> report from source EMR system.</a:t>
                      </a:r>
                      <a:endParaRPr lang="en-US" dirty="0"/>
                    </a:p>
                  </a:txBody>
                  <a:tcPr/>
                </a:tc>
                <a:tc>
                  <a:txBody>
                    <a:bodyPr/>
                    <a:lstStyle/>
                    <a:p>
                      <a:r>
                        <a:rPr lang="en-US" dirty="0" smtClean="0"/>
                        <a:t>Filter out charts, look up product rates,</a:t>
                      </a:r>
                      <a:r>
                        <a:rPr lang="en-US" baseline="0" dirty="0" smtClean="0"/>
                        <a:t> etc. inside a spreadsheet.</a:t>
                      </a:r>
                      <a:endParaRPr lang="en-US" dirty="0"/>
                    </a:p>
                  </a:txBody>
                  <a:tcPr/>
                </a:tc>
                <a:tc>
                  <a:txBody>
                    <a:bodyPr/>
                    <a:lstStyle/>
                    <a:p>
                      <a:r>
                        <a:rPr lang="en-US" dirty="0" smtClean="0"/>
                        <a:t>Key</a:t>
                      </a:r>
                      <a:r>
                        <a:rPr lang="en-US" baseline="0" dirty="0" smtClean="0"/>
                        <a:t> the resulting charts into HHCP.</a:t>
                      </a:r>
                      <a:endParaRPr lang="en-US" dirty="0"/>
                    </a:p>
                  </a:txBody>
                  <a:tcPr/>
                </a:tc>
                <a:extLst>
                  <a:ext uri="{0D108BD9-81ED-4DB2-BD59-A6C34878D82A}">
                    <a16:rowId xmlns:a16="http://schemas.microsoft.com/office/drawing/2014/main" val="4097818596"/>
                  </a:ext>
                </a:extLst>
              </a:tr>
            </a:tbl>
          </a:graphicData>
        </a:graphic>
      </p:graphicFrame>
    </p:spTree>
    <p:extLst>
      <p:ext uri="{BB962C8B-B14F-4D97-AF65-F5344CB8AC3E}">
        <p14:creationId xmlns:p14="http://schemas.microsoft.com/office/powerpoint/2010/main" val="202487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4</a:t>
            </a:fld>
            <a:endParaRPr lang="en-US" dirty="0"/>
          </a:p>
        </p:txBody>
      </p:sp>
      <p:sp>
        <p:nvSpPr>
          <p:cNvPr id="5" name="Title 4"/>
          <p:cNvSpPr>
            <a:spLocks noGrp="1"/>
          </p:cNvSpPr>
          <p:nvPr>
            <p:ph type="title"/>
          </p:nvPr>
        </p:nvSpPr>
        <p:spPr/>
        <p:txBody>
          <a:bodyPr/>
          <a:lstStyle/>
          <a:p>
            <a:r>
              <a:rPr lang="en-US" dirty="0" smtClean="0"/>
              <a:t>HIM Teams and ETL</a:t>
            </a:r>
            <a:endParaRPr lang="en-US" dirty="0"/>
          </a:p>
        </p:txBody>
      </p:sp>
      <p:sp>
        <p:nvSpPr>
          <p:cNvPr id="6" name="TextBox 5"/>
          <p:cNvSpPr txBox="1"/>
          <p:nvPr/>
        </p:nvSpPr>
        <p:spPr>
          <a:xfrm>
            <a:off x="1226856" y="1002164"/>
            <a:ext cx="6688698" cy="646331"/>
          </a:xfrm>
          <a:prstGeom prst="rect">
            <a:avLst/>
          </a:prstGeom>
          <a:noFill/>
        </p:spPr>
        <p:txBody>
          <a:bodyPr wrap="square" rtlCol="0">
            <a:spAutoFit/>
          </a:bodyPr>
          <a:lstStyle/>
          <a:p>
            <a:pPr>
              <a:spcAft>
                <a:spcPts val="1200"/>
              </a:spcAft>
            </a:pPr>
            <a:r>
              <a:rPr lang="en-US" dirty="0" smtClean="0">
                <a:latin typeface="+mn-lt"/>
              </a:rPr>
              <a:t>Recently, conversion worksheets and HHCP upload wizards were added to aid in the process:</a:t>
            </a:r>
            <a:endParaRPr lang="en-US"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505943102"/>
              </p:ext>
            </p:extLst>
          </p:nvPr>
        </p:nvGraphicFramePr>
        <p:xfrm>
          <a:off x="227011" y="1900382"/>
          <a:ext cx="8688388" cy="302260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3850016225"/>
                    </a:ext>
                  </a:extLst>
                </a:gridCol>
                <a:gridCol w="2172097">
                  <a:extLst>
                    <a:ext uri="{9D8B030D-6E8A-4147-A177-3AD203B41FA5}">
                      <a16:colId xmlns:a16="http://schemas.microsoft.com/office/drawing/2014/main" val="1235322682"/>
                    </a:ext>
                  </a:extLst>
                </a:gridCol>
                <a:gridCol w="2172097">
                  <a:extLst>
                    <a:ext uri="{9D8B030D-6E8A-4147-A177-3AD203B41FA5}">
                      <a16:colId xmlns:a16="http://schemas.microsoft.com/office/drawing/2014/main" val="258303595"/>
                    </a:ext>
                  </a:extLst>
                </a:gridCol>
                <a:gridCol w="2172097">
                  <a:extLst>
                    <a:ext uri="{9D8B030D-6E8A-4147-A177-3AD203B41FA5}">
                      <a16:colId xmlns:a16="http://schemas.microsoft.com/office/drawing/2014/main" val="2245170251"/>
                    </a:ext>
                  </a:extLst>
                </a:gridCol>
              </a:tblGrid>
              <a:tr h="370840">
                <a:tc>
                  <a:txBody>
                    <a:bodyPr/>
                    <a:lstStyle/>
                    <a:p>
                      <a:endParaRPr lang="en-US" dirty="0"/>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375389114"/>
                  </a:ext>
                </a:extLst>
              </a:tr>
              <a:tr h="370840">
                <a:tc>
                  <a:txBody>
                    <a:bodyPr/>
                    <a:lstStyle/>
                    <a:p>
                      <a:r>
                        <a:rPr lang="en-US" dirty="0" smtClean="0"/>
                        <a:t>Original Process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Run</a:t>
                      </a:r>
                      <a:r>
                        <a:rPr lang="en-US" baseline="0" dirty="0" smtClean="0"/>
                        <a:t> report from source EMR system.</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Filter out charts, look up product rates,</a:t>
                      </a:r>
                      <a:r>
                        <a:rPr lang="en-US" baseline="0" dirty="0" smtClean="0"/>
                        <a:t> etc. inside a spreadsheet.</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a:t>
                      </a:r>
                      <a:r>
                        <a:rPr lang="en-US" baseline="0" dirty="0" smtClean="0"/>
                        <a:t> the resulting charts into HHCP.</a:t>
                      </a:r>
                    </a:p>
                  </a:txBody>
                  <a:tcPr/>
                </a:tc>
                <a:extLst>
                  <a:ext uri="{0D108BD9-81ED-4DB2-BD59-A6C34878D82A}">
                    <a16:rowId xmlns:a16="http://schemas.microsoft.com/office/drawing/2014/main" val="3810492068"/>
                  </a:ext>
                </a:extLst>
              </a:tr>
              <a:tr h="370840">
                <a:tc>
                  <a:txBody>
                    <a:bodyPr/>
                    <a:lstStyle/>
                    <a:p>
                      <a:r>
                        <a:rPr lang="en-US" dirty="0" smtClean="0"/>
                        <a:t>Improved Process</a:t>
                      </a:r>
                      <a:endParaRPr lang="en-US" dirty="0"/>
                    </a:p>
                  </a:txBody>
                  <a:tcPr/>
                </a:tc>
                <a:tc>
                  <a:txBody>
                    <a:bodyPr/>
                    <a:lstStyle/>
                    <a:p>
                      <a:r>
                        <a:rPr lang="en-US" dirty="0" smtClean="0"/>
                        <a:t>Run report from source EMR system.</a:t>
                      </a:r>
                      <a:endParaRPr lang="en-US" dirty="0"/>
                    </a:p>
                  </a:txBody>
                  <a:tcPr/>
                </a:tc>
                <a:tc>
                  <a:txBody>
                    <a:bodyPr/>
                    <a:lstStyle/>
                    <a:p>
                      <a:r>
                        <a:rPr lang="en-US" dirty="0" smtClean="0"/>
                        <a:t>Paste into conversion worksheet.  Get transformed data from tab.</a:t>
                      </a:r>
                      <a:endParaRPr lang="en-US" dirty="0"/>
                    </a:p>
                  </a:txBody>
                  <a:tcPr/>
                </a:tc>
                <a:tc>
                  <a:txBody>
                    <a:bodyPr/>
                    <a:lstStyle/>
                    <a:p>
                      <a:r>
                        <a:rPr lang="en-US" dirty="0" smtClean="0"/>
                        <a:t>Load the transformed data using the</a:t>
                      </a:r>
                      <a:r>
                        <a:rPr lang="en-US" baseline="0" dirty="0" smtClean="0"/>
                        <a:t> data import wizard in Salesforce/HHCP.</a:t>
                      </a:r>
                      <a:endParaRPr lang="en-US" dirty="0"/>
                    </a:p>
                  </a:txBody>
                  <a:tcPr/>
                </a:tc>
                <a:extLst>
                  <a:ext uri="{0D108BD9-81ED-4DB2-BD59-A6C34878D82A}">
                    <a16:rowId xmlns:a16="http://schemas.microsoft.com/office/drawing/2014/main" val="1980694604"/>
                  </a:ext>
                </a:extLst>
              </a:tr>
            </a:tbl>
          </a:graphicData>
        </a:graphic>
      </p:graphicFrame>
      <p:sp>
        <p:nvSpPr>
          <p:cNvPr id="8" name="TextBox 7"/>
          <p:cNvSpPr txBox="1"/>
          <p:nvPr/>
        </p:nvSpPr>
        <p:spPr>
          <a:xfrm>
            <a:off x="1226856" y="5149757"/>
            <a:ext cx="6688698" cy="923330"/>
          </a:xfrm>
          <a:prstGeom prst="rect">
            <a:avLst/>
          </a:prstGeom>
          <a:noFill/>
        </p:spPr>
        <p:txBody>
          <a:bodyPr wrap="square" rtlCol="0">
            <a:spAutoFit/>
          </a:bodyPr>
          <a:lstStyle/>
          <a:p>
            <a:pPr>
              <a:spcAft>
                <a:spcPts val="1200"/>
              </a:spcAft>
            </a:pPr>
            <a:r>
              <a:rPr lang="en-US" dirty="0" smtClean="0">
                <a:latin typeface="+mn-lt"/>
              </a:rPr>
              <a:t>Typically, both of these processes are referred to as “manual processes” because </a:t>
            </a:r>
            <a:r>
              <a:rPr lang="en-US" dirty="0" smtClean="0">
                <a:latin typeface="+mn-lt"/>
              </a:rPr>
              <a:t>they still require someone to complete the work.</a:t>
            </a:r>
            <a:endParaRPr lang="en-US" dirty="0">
              <a:latin typeface="+mn-lt"/>
            </a:endParaRPr>
          </a:p>
        </p:txBody>
      </p:sp>
    </p:spTree>
    <p:extLst>
      <p:ext uri="{BB962C8B-B14F-4D97-AF65-F5344CB8AC3E}">
        <p14:creationId xmlns:p14="http://schemas.microsoft.com/office/powerpoint/2010/main" val="50192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5</a:t>
            </a:fld>
            <a:endParaRPr lang="en-US" dirty="0"/>
          </a:p>
        </p:txBody>
      </p:sp>
      <p:sp>
        <p:nvSpPr>
          <p:cNvPr id="5" name="Title 4"/>
          <p:cNvSpPr>
            <a:spLocks noGrp="1"/>
          </p:cNvSpPr>
          <p:nvPr>
            <p:ph type="title"/>
          </p:nvPr>
        </p:nvSpPr>
        <p:spPr/>
        <p:txBody>
          <a:bodyPr/>
          <a:lstStyle/>
          <a:p>
            <a:r>
              <a:rPr lang="en-US" dirty="0" smtClean="0"/>
              <a:t>RPA and SSIS</a:t>
            </a:r>
            <a:endParaRPr lang="en-US" dirty="0"/>
          </a:p>
        </p:txBody>
      </p:sp>
      <p:sp>
        <p:nvSpPr>
          <p:cNvPr id="6" name="TextBox 5"/>
          <p:cNvSpPr txBox="1"/>
          <p:nvPr/>
        </p:nvSpPr>
        <p:spPr>
          <a:xfrm>
            <a:off x="691157" y="1422492"/>
            <a:ext cx="6688698" cy="4462760"/>
          </a:xfrm>
          <a:prstGeom prst="rect">
            <a:avLst/>
          </a:prstGeom>
          <a:noFill/>
        </p:spPr>
        <p:txBody>
          <a:bodyPr wrap="square" rtlCol="0">
            <a:spAutoFit/>
          </a:bodyPr>
          <a:lstStyle/>
          <a:p>
            <a:pPr>
              <a:spcAft>
                <a:spcPts val="1200"/>
              </a:spcAft>
            </a:pPr>
            <a:r>
              <a:rPr lang="en-US" dirty="0" smtClean="0">
                <a:latin typeface="+mn-lt"/>
              </a:rPr>
              <a:t>While the conversion worksheets add a little bit of efficiency, they still require a lot of manual work.  Enter two new technologies:</a:t>
            </a:r>
          </a:p>
          <a:p>
            <a:pPr>
              <a:spcAft>
                <a:spcPts val="1200"/>
              </a:spcAft>
            </a:pPr>
            <a:endParaRPr lang="en-US" b="1" dirty="0" smtClean="0">
              <a:latin typeface="+mn-lt"/>
            </a:endParaRPr>
          </a:p>
          <a:p>
            <a:pPr>
              <a:spcAft>
                <a:spcPts val="1200"/>
              </a:spcAft>
            </a:pPr>
            <a:r>
              <a:rPr lang="en-US" b="1" dirty="0" smtClean="0">
                <a:latin typeface="+mn-lt"/>
              </a:rPr>
              <a:t>RPA – Robotic Process Automation</a:t>
            </a:r>
            <a:endParaRPr lang="en-US" dirty="0" smtClean="0">
              <a:latin typeface="+mn-lt"/>
            </a:endParaRPr>
          </a:p>
          <a:p>
            <a:pPr>
              <a:spcAft>
                <a:spcPts val="1200"/>
              </a:spcAft>
            </a:pPr>
            <a:r>
              <a:rPr lang="en-US" dirty="0" smtClean="0">
                <a:latin typeface="+mn-lt"/>
              </a:rPr>
              <a:t>RPA is a specialized category of technology that mimics some the actions of a human on a computer.  Due to a variety of different EMR systems and inability to integrate with them, RPA is a great tool for </a:t>
            </a:r>
            <a:r>
              <a:rPr lang="en-US" b="1" dirty="0" smtClean="0">
                <a:latin typeface="+mn-lt"/>
              </a:rPr>
              <a:t>Extracting</a:t>
            </a:r>
            <a:r>
              <a:rPr lang="en-US" dirty="0" smtClean="0">
                <a:latin typeface="+mn-lt"/>
              </a:rPr>
              <a:t> information from these systems.</a:t>
            </a:r>
          </a:p>
          <a:p>
            <a:pPr>
              <a:spcAft>
                <a:spcPts val="1200"/>
              </a:spcAft>
            </a:pPr>
            <a:endParaRPr lang="en-US" dirty="0">
              <a:latin typeface="+mn-lt"/>
            </a:endParaRPr>
          </a:p>
          <a:p>
            <a:pPr>
              <a:spcAft>
                <a:spcPts val="1200"/>
              </a:spcAft>
            </a:pPr>
            <a:r>
              <a:rPr lang="en-US" dirty="0" smtClean="0">
                <a:latin typeface="+mn-lt"/>
              </a:rPr>
              <a:t>RPA is often just referred to as “the robot” or “the bot”.  RPA is actually a mixture of technologies – You may hear terms such as “</a:t>
            </a:r>
            <a:r>
              <a:rPr lang="en-US" dirty="0" err="1" smtClean="0">
                <a:latin typeface="+mn-lt"/>
              </a:rPr>
              <a:t>UIPath</a:t>
            </a:r>
            <a:r>
              <a:rPr lang="en-US" dirty="0" smtClean="0">
                <a:latin typeface="+mn-lt"/>
              </a:rPr>
              <a:t>” or “dot NET”.  For this conversation, we will stick to the term “RPA”.</a:t>
            </a:r>
          </a:p>
        </p:txBody>
      </p:sp>
    </p:spTree>
    <p:extLst>
      <p:ext uri="{BB962C8B-B14F-4D97-AF65-F5344CB8AC3E}">
        <p14:creationId xmlns:p14="http://schemas.microsoft.com/office/powerpoint/2010/main" val="214490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6</a:t>
            </a:fld>
            <a:endParaRPr lang="en-US" dirty="0"/>
          </a:p>
        </p:txBody>
      </p:sp>
      <p:sp>
        <p:nvSpPr>
          <p:cNvPr id="5" name="Title 4"/>
          <p:cNvSpPr>
            <a:spLocks noGrp="1"/>
          </p:cNvSpPr>
          <p:nvPr>
            <p:ph type="title"/>
          </p:nvPr>
        </p:nvSpPr>
        <p:spPr/>
        <p:txBody>
          <a:bodyPr/>
          <a:lstStyle/>
          <a:p>
            <a:r>
              <a:rPr lang="en-US" dirty="0" smtClean="0"/>
              <a:t>RPA and SSIS</a:t>
            </a:r>
            <a:endParaRPr lang="en-US" dirty="0"/>
          </a:p>
        </p:txBody>
      </p:sp>
      <p:sp>
        <p:nvSpPr>
          <p:cNvPr id="6" name="TextBox 5"/>
          <p:cNvSpPr txBox="1"/>
          <p:nvPr/>
        </p:nvSpPr>
        <p:spPr>
          <a:xfrm>
            <a:off x="691157" y="1422492"/>
            <a:ext cx="6688698" cy="3046988"/>
          </a:xfrm>
          <a:prstGeom prst="rect">
            <a:avLst/>
          </a:prstGeom>
          <a:noFill/>
        </p:spPr>
        <p:txBody>
          <a:bodyPr wrap="square" rtlCol="0">
            <a:spAutoFit/>
          </a:bodyPr>
          <a:lstStyle/>
          <a:p>
            <a:pPr>
              <a:spcAft>
                <a:spcPts val="1200"/>
              </a:spcAft>
            </a:pPr>
            <a:r>
              <a:rPr lang="en-US" b="1" dirty="0" smtClean="0">
                <a:latin typeface="+mn-lt"/>
              </a:rPr>
              <a:t>SSIS – SQL Server Integration Services</a:t>
            </a:r>
          </a:p>
          <a:p>
            <a:pPr>
              <a:spcAft>
                <a:spcPts val="1200"/>
              </a:spcAft>
            </a:pPr>
            <a:r>
              <a:rPr lang="en-US" dirty="0" smtClean="0">
                <a:latin typeface="+mn-lt"/>
              </a:rPr>
              <a:t>When transforming data, it is often useful to have a database of information that allows for advanced troubleshooting, processing performance, and other advantages.  For this task, a Microsoft SQL Server database is used.</a:t>
            </a:r>
          </a:p>
          <a:p>
            <a:pPr>
              <a:spcAft>
                <a:spcPts val="1200"/>
              </a:spcAft>
            </a:pPr>
            <a:endParaRPr lang="en-US" dirty="0">
              <a:latin typeface="+mn-lt"/>
            </a:endParaRPr>
          </a:p>
          <a:p>
            <a:pPr>
              <a:spcAft>
                <a:spcPts val="1200"/>
              </a:spcAft>
            </a:pPr>
            <a:r>
              <a:rPr lang="en-US" dirty="0" smtClean="0">
                <a:latin typeface="+mn-lt"/>
              </a:rPr>
              <a:t>SSIS is a mixture of technologies designed to bring existing data (Excel spreadsheets) into a SQL Server database, </a:t>
            </a:r>
            <a:r>
              <a:rPr lang="en-US" b="1" dirty="0" smtClean="0">
                <a:latin typeface="+mn-lt"/>
              </a:rPr>
              <a:t>Transform</a:t>
            </a:r>
            <a:r>
              <a:rPr lang="en-US" dirty="0" smtClean="0">
                <a:latin typeface="+mn-lt"/>
              </a:rPr>
              <a:t> data using business rules, and </a:t>
            </a:r>
            <a:r>
              <a:rPr lang="en-US" b="1" dirty="0" smtClean="0">
                <a:latin typeface="+mn-lt"/>
              </a:rPr>
              <a:t>Load</a:t>
            </a:r>
            <a:r>
              <a:rPr lang="en-US" dirty="0" smtClean="0">
                <a:latin typeface="+mn-lt"/>
              </a:rPr>
              <a:t> that data into HHCP.</a:t>
            </a:r>
            <a:endParaRPr lang="en-US" dirty="0">
              <a:latin typeface="+mn-lt"/>
            </a:endParaRPr>
          </a:p>
        </p:txBody>
      </p:sp>
    </p:spTree>
    <p:extLst>
      <p:ext uri="{BB962C8B-B14F-4D97-AF65-F5344CB8AC3E}">
        <p14:creationId xmlns:p14="http://schemas.microsoft.com/office/powerpoint/2010/main" val="934601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7</a:t>
            </a:fld>
            <a:endParaRPr lang="en-US" dirty="0"/>
          </a:p>
        </p:txBody>
      </p:sp>
      <p:sp>
        <p:nvSpPr>
          <p:cNvPr id="5" name="Title 4"/>
          <p:cNvSpPr>
            <a:spLocks noGrp="1"/>
          </p:cNvSpPr>
          <p:nvPr>
            <p:ph type="title"/>
          </p:nvPr>
        </p:nvSpPr>
        <p:spPr/>
        <p:txBody>
          <a:bodyPr/>
          <a:lstStyle/>
          <a:p>
            <a:r>
              <a:rPr lang="en-US" dirty="0" smtClean="0"/>
              <a:t>Ideal Future </a:t>
            </a:r>
            <a:r>
              <a:rPr lang="en-US" dirty="0"/>
              <a:t>S</a:t>
            </a:r>
            <a:r>
              <a:rPr lang="en-US" dirty="0" smtClean="0"/>
              <a:t>tate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781600381"/>
              </p:ext>
            </p:extLst>
          </p:nvPr>
        </p:nvGraphicFramePr>
        <p:xfrm>
          <a:off x="227011" y="995456"/>
          <a:ext cx="8688388" cy="148336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3850016225"/>
                    </a:ext>
                  </a:extLst>
                </a:gridCol>
                <a:gridCol w="2025110">
                  <a:extLst>
                    <a:ext uri="{9D8B030D-6E8A-4147-A177-3AD203B41FA5}">
                      <a16:colId xmlns:a16="http://schemas.microsoft.com/office/drawing/2014/main" val="1235322682"/>
                    </a:ext>
                  </a:extLst>
                </a:gridCol>
                <a:gridCol w="2623127">
                  <a:extLst>
                    <a:ext uri="{9D8B030D-6E8A-4147-A177-3AD203B41FA5}">
                      <a16:colId xmlns:a16="http://schemas.microsoft.com/office/drawing/2014/main" val="258303595"/>
                    </a:ext>
                  </a:extLst>
                </a:gridCol>
                <a:gridCol w="1868054">
                  <a:extLst>
                    <a:ext uri="{9D8B030D-6E8A-4147-A177-3AD203B41FA5}">
                      <a16:colId xmlns:a16="http://schemas.microsoft.com/office/drawing/2014/main" val="2245170251"/>
                    </a:ext>
                  </a:extLst>
                </a:gridCol>
              </a:tblGrid>
              <a:tr h="370840">
                <a:tc>
                  <a:txBody>
                    <a:bodyPr/>
                    <a:lstStyle/>
                    <a:p>
                      <a:endParaRPr lang="en-US" dirty="0"/>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375389114"/>
                  </a:ext>
                </a:extLst>
              </a:tr>
              <a:tr h="370840">
                <a:tc>
                  <a:txBody>
                    <a:bodyPr/>
                    <a:lstStyle/>
                    <a:p>
                      <a:r>
                        <a:rPr lang="en-US" dirty="0" smtClean="0"/>
                        <a:t>Original Process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reporting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Transform</a:t>
                      </a:r>
                      <a:r>
                        <a:rPr lang="en-US" baseline="0" dirty="0" smtClean="0"/>
                        <a:t> by hand</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Hand key charts</a:t>
                      </a:r>
                      <a:endParaRPr lang="en-US" baseline="0" dirty="0" smtClean="0"/>
                    </a:p>
                  </a:txBody>
                  <a:tcPr/>
                </a:tc>
                <a:extLst>
                  <a:ext uri="{0D108BD9-81ED-4DB2-BD59-A6C34878D82A}">
                    <a16:rowId xmlns:a16="http://schemas.microsoft.com/office/drawing/2014/main" val="3810492068"/>
                  </a:ext>
                </a:extLst>
              </a:tr>
              <a:tr h="370840">
                <a:tc>
                  <a:txBody>
                    <a:bodyPr/>
                    <a:lstStyle/>
                    <a:p>
                      <a:r>
                        <a:rPr lang="en-US" dirty="0" smtClean="0"/>
                        <a:t>Improved Process</a:t>
                      </a:r>
                      <a:endParaRPr lang="en-US" dirty="0"/>
                    </a:p>
                  </a:txBody>
                  <a:tcPr/>
                </a:tc>
                <a:tc>
                  <a:txBody>
                    <a:bodyPr/>
                    <a:lstStyle/>
                    <a:p>
                      <a:r>
                        <a:rPr lang="en-US" dirty="0" smtClean="0"/>
                        <a:t>Manual reporting</a:t>
                      </a:r>
                      <a:endParaRPr lang="en-US" dirty="0"/>
                    </a:p>
                  </a:txBody>
                  <a:tcPr/>
                </a:tc>
                <a:tc>
                  <a:txBody>
                    <a:bodyPr/>
                    <a:lstStyle/>
                    <a:p>
                      <a:r>
                        <a:rPr lang="en-US" dirty="0" smtClean="0"/>
                        <a:t>Conversion Worksheet</a:t>
                      </a:r>
                      <a:endParaRPr lang="en-US" dirty="0"/>
                    </a:p>
                  </a:txBody>
                  <a:tcPr/>
                </a:tc>
                <a:tc>
                  <a:txBody>
                    <a:bodyPr/>
                    <a:lstStyle/>
                    <a:p>
                      <a:r>
                        <a:rPr lang="en-US" dirty="0" smtClean="0"/>
                        <a:t>Upload</a:t>
                      </a:r>
                      <a:r>
                        <a:rPr lang="en-US" baseline="0" dirty="0" smtClean="0"/>
                        <a:t> wizard</a:t>
                      </a:r>
                    </a:p>
                  </a:txBody>
                  <a:tcPr/>
                </a:tc>
                <a:extLst>
                  <a:ext uri="{0D108BD9-81ED-4DB2-BD59-A6C34878D82A}">
                    <a16:rowId xmlns:a16="http://schemas.microsoft.com/office/drawing/2014/main" val="1980694604"/>
                  </a:ext>
                </a:extLst>
              </a:tr>
              <a:tr h="370840">
                <a:tc>
                  <a:txBody>
                    <a:bodyPr/>
                    <a:lstStyle/>
                    <a:p>
                      <a:r>
                        <a:rPr lang="en-US" b="1" dirty="0" smtClean="0"/>
                        <a:t>Ideal Process</a:t>
                      </a:r>
                      <a:endParaRPr lang="en-US" b="1" dirty="0"/>
                    </a:p>
                  </a:txBody>
                  <a:tcPr/>
                </a:tc>
                <a:tc>
                  <a:txBody>
                    <a:bodyPr/>
                    <a:lstStyle/>
                    <a:p>
                      <a:r>
                        <a:rPr lang="en-US" b="1" dirty="0" smtClean="0"/>
                        <a:t>RPA</a:t>
                      </a:r>
                      <a:endParaRPr lang="en-US" b="1" dirty="0"/>
                    </a:p>
                  </a:txBody>
                  <a:tcPr/>
                </a:tc>
                <a:tc>
                  <a:txBody>
                    <a:bodyPr/>
                    <a:lstStyle/>
                    <a:p>
                      <a:r>
                        <a:rPr lang="en-US" b="1" dirty="0" smtClean="0"/>
                        <a:t>SSIS</a:t>
                      </a:r>
                      <a:endParaRPr lang="en-US" b="1" dirty="0"/>
                    </a:p>
                  </a:txBody>
                  <a:tcPr/>
                </a:tc>
                <a:tc>
                  <a:txBody>
                    <a:bodyPr/>
                    <a:lstStyle/>
                    <a:p>
                      <a:r>
                        <a:rPr lang="en-US" b="1" baseline="0" dirty="0" smtClean="0"/>
                        <a:t>SSIS</a:t>
                      </a:r>
                    </a:p>
                  </a:txBody>
                  <a:tcPr/>
                </a:tc>
                <a:extLst>
                  <a:ext uri="{0D108BD9-81ED-4DB2-BD59-A6C34878D82A}">
                    <a16:rowId xmlns:a16="http://schemas.microsoft.com/office/drawing/2014/main" val="1236196219"/>
                  </a:ext>
                </a:extLst>
              </a:tr>
            </a:tbl>
          </a:graphicData>
        </a:graphic>
      </p:graphicFrame>
      <p:sp>
        <p:nvSpPr>
          <p:cNvPr id="7" name="TextBox 6"/>
          <p:cNvSpPr txBox="1"/>
          <p:nvPr/>
        </p:nvSpPr>
        <p:spPr>
          <a:xfrm>
            <a:off x="1226856" y="3242056"/>
            <a:ext cx="6688698" cy="1477328"/>
          </a:xfrm>
          <a:prstGeom prst="rect">
            <a:avLst/>
          </a:prstGeom>
          <a:noFill/>
        </p:spPr>
        <p:txBody>
          <a:bodyPr wrap="square" rtlCol="0">
            <a:spAutoFit/>
          </a:bodyPr>
          <a:lstStyle/>
          <a:p>
            <a:pPr>
              <a:spcAft>
                <a:spcPts val="1200"/>
              </a:spcAft>
            </a:pPr>
            <a:r>
              <a:rPr lang="en-US" dirty="0" smtClean="0">
                <a:latin typeface="+mn-lt"/>
              </a:rPr>
              <a:t>In the ideal future state, RPA will do automated reporting extracts from various source EMR systems and send them to SSIS.  SSIS will apply the business rules to reject certain charts, clone others, look up agency and product rate codes for each chart, and automatically send them to HHCP.</a:t>
            </a:r>
            <a:endParaRPr lang="en-US" dirty="0">
              <a:latin typeface="+mn-lt"/>
            </a:endParaRPr>
          </a:p>
        </p:txBody>
      </p:sp>
    </p:spTree>
    <p:extLst>
      <p:ext uri="{BB962C8B-B14F-4D97-AF65-F5344CB8AC3E}">
        <p14:creationId xmlns:p14="http://schemas.microsoft.com/office/powerpoint/2010/main" val="351177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8</a:t>
            </a:fld>
            <a:endParaRPr lang="en-US" dirty="0"/>
          </a:p>
        </p:txBody>
      </p:sp>
      <p:sp>
        <p:nvSpPr>
          <p:cNvPr id="5" name="Title 4"/>
          <p:cNvSpPr>
            <a:spLocks noGrp="1"/>
          </p:cNvSpPr>
          <p:nvPr>
            <p:ph type="title"/>
          </p:nvPr>
        </p:nvSpPr>
        <p:spPr/>
        <p:txBody>
          <a:bodyPr/>
          <a:lstStyle/>
          <a:p>
            <a:r>
              <a:rPr lang="en-US" dirty="0" smtClean="0"/>
              <a:t>Reality</a:t>
            </a:r>
            <a:endParaRPr lang="en-US" dirty="0"/>
          </a:p>
        </p:txBody>
      </p:sp>
      <p:sp>
        <p:nvSpPr>
          <p:cNvPr id="8" name="TextBox 7"/>
          <p:cNvSpPr txBox="1"/>
          <p:nvPr/>
        </p:nvSpPr>
        <p:spPr>
          <a:xfrm>
            <a:off x="1226856" y="1034564"/>
            <a:ext cx="6688698" cy="923330"/>
          </a:xfrm>
          <a:prstGeom prst="rect">
            <a:avLst/>
          </a:prstGeom>
          <a:noFill/>
        </p:spPr>
        <p:txBody>
          <a:bodyPr wrap="square" rtlCol="0">
            <a:spAutoFit/>
          </a:bodyPr>
          <a:lstStyle/>
          <a:p>
            <a:pPr>
              <a:spcAft>
                <a:spcPts val="1200"/>
              </a:spcAft>
            </a:pPr>
            <a:r>
              <a:rPr lang="en-US" dirty="0" smtClean="0">
                <a:latin typeface="+mn-lt"/>
              </a:rPr>
              <a:t>Reality is a little more complicated.  For various reasons including focus on high volume customers first, various portions of agency ETL processes have been automated at different steps.</a:t>
            </a:r>
          </a:p>
        </p:txBody>
      </p:sp>
      <p:graphicFrame>
        <p:nvGraphicFramePr>
          <p:cNvPr id="9" name="Table 8"/>
          <p:cNvGraphicFramePr>
            <a:graphicFrameLocks noGrp="1"/>
          </p:cNvGraphicFramePr>
          <p:nvPr>
            <p:extLst>
              <p:ext uri="{D42A27DB-BD31-4B8C-83A1-F6EECF244321}">
                <p14:modId xmlns:p14="http://schemas.microsoft.com/office/powerpoint/2010/main" val="366382327"/>
              </p:ext>
            </p:extLst>
          </p:nvPr>
        </p:nvGraphicFramePr>
        <p:xfrm>
          <a:off x="227012" y="2242181"/>
          <a:ext cx="8688388" cy="3505200"/>
        </p:xfrm>
        <a:graphic>
          <a:graphicData uri="http://schemas.openxmlformats.org/drawingml/2006/table">
            <a:tbl>
              <a:tblPr firstRow="1" bandRow="1">
                <a:tableStyleId>{5C22544A-7EE6-4342-B048-85BDC9FD1C3A}</a:tableStyleId>
              </a:tblPr>
              <a:tblGrid>
                <a:gridCol w="2172097">
                  <a:extLst>
                    <a:ext uri="{9D8B030D-6E8A-4147-A177-3AD203B41FA5}">
                      <a16:colId xmlns:a16="http://schemas.microsoft.com/office/drawing/2014/main" val="3850016225"/>
                    </a:ext>
                  </a:extLst>
                </a:gridCol>
                <a:gridCol w="2025110">
                  <a:extLst>
                    <a:ext uri="{9D8B030D-6E8A-4147-A177-3AD203B41FA5}">
                      <a16:colId xmlns:a16="http://schemas.microsoft.com/office/drawing/2014/main" val="1235322682"/>
                    </a:ext>
                  </a:extLst>
                </a:gridCol>
                <a:gridCol w="2623127">
                  <a:extLst>
                    <a:ext uri="{9D8B030D-6E8A-4147-A177-3AD203B41FA5}">
                      <a16:colId xmlns:a16="http://schemas.microsoft.com/office/drawing/2014/main" val="258303595"/>
                    </a:ext>
                  </a:extLst>
                </a:gridCol>
                <a:gridCol w="1868054">
                  <a:extLst>
                    <a:ext uri="{9D8B030D-6E8A-4147-A177-3AD203B41FA5}">
                      <a16:colId xmlns:a16="http://schemas.microsoft.com/office/drawing/2014/main" val="2245170251"/>
                    </a:ext>
                  </a:extLst>
                </a:gridCol>
              </a:tblGrid>
              <a:tr h="370840">
                <a:tc>
                  <a:txBody>
                    <a:bodyPr/>
                    <a:lstStyle/>
                    <a:p>
                      <a:endParaRPr lang="en-US" i="1" dirty="0">
                        <a:solidFill>
                          <a:srgbClr val="060909"/>
                        </a:solidFill>
                      </a:endParaRPr>
                    </a:p>
                  </a:txBody>
                  <a:tcPr/>
                </a:tc>
                <a:tc>
                  <a:txBody>
                    <a:bodyPr/>
                    <a:lstStyle/>
                    <a:p>
                      <a:r>
                        <a:rPr lang="en-US" dirty="0" smtClean="0"/>
                        <a:t>Extract</a:t>
                      </a:r>
                    </a:p>
                  </a:txBody>
                  <a:tcPr/>
                </a:tc>
                <a:tc>
                  <a:txBody>
                    <a:bodyPr/>
                    <a:lstStyle/>
                    <a:p>
                      <a:r>
                        <a:rPr lang="en-US" dirty="0" smtClean="0"/>
                        <a:t>Transform</a:t>
                      </a:r>
                      <a:endParaRPr lang="en-US" dirty="0"/>
                    </a:p>
                  </a:txBody>
                  <a:tcPr/>
                </a:tc>
                <a:tc>
                  <a:txBody>
                    <a:bodyPr/>
                    <a:lstStyle/>
                    <a:p>
                      <a:r>
                        <a:rPr lang="en-US" dirty="0" smtClean="0"/>
                        <a:t>Load</a:t>
                      </a:r>
                      <a:endParaRPr lang="en-US" dirty="0"/>
                    </a:p>
                  </a:txBody>
                  <a:tcPr/>
                </a:tc>
                <a:extLst>
                  <a:ext uri="{0D108BD9-81ED-4DB2-BD59-A6C34878D82A}">
                    <a16:rowId xmlns:a16="http://schemas.microsoft.com/office/drawing/2014/main" val="375389114"/>
                  </a:ext>
                </a:extLst>
              </a:tr>
              <a:tr h="370840">
                <a:tc>
                  <a:txBody>
                    <a:bodyPr/>
                    <a:lstStyle/>
                    <a:p>
                      <a:r>
                        <a:rPr lang="en-US" dirty="0" smtClean="0"/>
                        <a:t>Intrepid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RPA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RPA/SSIS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SSIS</a:t>
                      </a:r>
                      <a:endParaRPr lang="en-US" baseline="0" dirty="0" smtClean="0"/>
                    </a:p>
                  </a:txBody>
                  <a:tcPr/>
                </a:tc>
                <a:extLst>
                  <a:ext uri="{0D108BD9-81ED-4DB2-BD59-A6C34878D82A}">
                    <a16:rowId xmlns:a16="http://schemas.microsoft.com/office/drawing/2014/main" val="3810492068"/>
                  </a:ext>
                </a:extLst>
              </a:tr>
              <a:tr h="370840">
                <a:tc>
                  <a:txBody>
                    <a:bodyPr/>
                    <a:lstStyle/>
                    <a:p>
                      <a:r>
                        <a:rPr lang="en-US" dirty="0" smtClean="0"/>
                        <a:t>St.</a:t>
                      </a:r>
                      <a:r>
                        <a:rPr lang="en-US" baseline="0" dirty="0" smtClean="0"/>
                        <a:t> Jo</a:t>
                      </a:r>
                      <a:endParaRPr lang="en-US" dirty="0"/>
                    </a:p>
                  </a:txBody>
                  <a:tcPr/>
                </a:tc>
                <a:tc>
                  <a:txBody>
                    <a:bodyPr/>
                    <a:lstStyle/>
                    <a:p>
                      <a:r>
                        <a:rPr lang="en-US" dirty="0" smtClean="0"/>
                        <a:t>RPA</a:t>
                      </a:r>
                      <a:endParaRPr lang="en-US" dirty="0"/>
                    </a:p>
                  </a:txBody>
                  <a:tcPr/>
                </a:tc>
                <a:tc>
                  <a:txBody>
                    <a:bodyPr/>
                    <a:lstStyle/>
                    <a:p>
                      <a:r>
                        <a:rPr lang="en-US" dirty="0" smtClean="0"/>
                        <a:t>Conversion Worksheet</a:t>
                      </a:r>
                      <a:endParaRPr lang="en-US" dirty="0"/>
                    </a:p>
                  </a:txBody>
                  <a:tcPr/>
                </a:tc>
                <a:tc>
                  <a:txBody>
                    <a:bodyPr/>
                    <a:lstStyle/>
                    <a:p>
                      <a:r>
                        <a:rPr lang="en-US" dirty="0" smtClean="0"/>
                        <a:t>Upload</a:t>
                      </a:r>
                      <a:r>
                        <a:rPr lang="en-US" baseline="0" dirty="0" smtClean="0"/>
                        <a:t> wizard</a:t>
                      </a:r>
                    </a:p>
                  </a:txBody>
                  <a:tcPr/>
                </a:tc>
                <a:extLst>
                  <a:ext uri="{0D108BD9-81ED-4DB2-BD59-A6C34878D82A}">
                    <a16:rowId xmlns:a16="http://schemas.microsoft.com/office/drawing/2014/main" val="1980694604"/>
                  </a:ext>
                </a:extLst>
              </a:tr>
              <a:tr h="370840">
                <a:tc>
                  <a:txBody>
                    <a:bodyPr/>
                    <a:lstStyle/>
                    <a:p>
                      <a:r>
                        <a:rPr lang="en-US" dirty="0" smtClean="0"/>
                        <a:t>Kindred -</a:t>
                      </a:r>
                      <a:r>
                        <a:rPr lang="en-US" baseline="0" dirty="0" smtClean="0"/>
                        <a:t> Main</a:t>
                      </a:r>
                      <a:endParaRPr lang="en-US" dirty="0"/>
                    </a:p>
                  </a:txBody>
                  <a:tcPr/>
                </a:tc>
                <a:tc>
                  <a:txBody>
                    <a:bodyPr/>
                    <a:lstStyle/>
                    <a:p>
                      <a:r>
                        <a:rPr lang="en-US" dirty="0" smtClean="0"/>
                        <a:t>RPA</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806613634"/>
                  </a:ext>
                </a:extLst>
              </a:tr>
              <a:tr h="370840">
                <a:tc>
                  <a:txBody>
                    <a:bodyPr/>
                    <a:lstStyle/>
                    <a:p>
                      <a:r>
                        <a:rPr lang="en-US" dirty="0" smtClean="0"/>
                        <a:t>Kindred – Greensboro</a:t>
                      </a:r>
                      <a:endParaRPr lang="en-US" dirty="0"/>
                    </a:p>
                  </a:txBody>
                  <a:tcPr/>
                </a:tc>
                <a:tc>
                  <a:txBody>
                    <a:bodyPr/>
                    <a:lstStyle/>
                    <a:p>
                      <a:r>
                        <a:rPr lang="en-US" dirty="0" smtClean="0"/>
                        <a:t>Manual</a:t>
                      </a:r>
                      <a:r>
                        <a:rPr lang="en-US" baseline="0" dirty="0" smtClean="0"/>
                        <a:t> Pull</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3524948401"/>
                  </a:ext>
                </a:extLst>
              </a:tr>
              <a:tr h="370840">
                <a:tc>
                  <a:txBody>
                    <a:bodyPr/>
                    <a:lstStyle/>
                    <a:p>
                      <a:r>
                        <a:rPr lang="en-US" dirty="0" smtClean="0"/>
                        <a:t>LHC – Most charts</a:t>
                      </a:r>
                      <a:endParaRPr lang="en-US" dirty="0"/>
                    </a:p>
                  </a:txBody>
                  <a:tcPr/>
                </a:tc>
                <a:tc>
                  <a:txBody>
                    <a:bodyPr/>
                    <a:lstStyle/>
                    <a:p>
                      <a:r>
                        <a:rPr lang="en-US" dirty="0" smtClean="0"/>
                        <a:t>RPA</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496354055"/>
                  </a:ext>
                </a:extLst>
              </a:tr>
              <a:tr h="370840">
                <a:tc>
                  <a:txBody>
                    <a:bodyPr/>
                    <a:lstStyle/>
                    <a:p>
                      <a:r>
                        <a:rPr lang="en-US" dirty="0" smtClean="0"/>
                        <a:t>LHC – RECERT and ROC exceptions</a:t>
                      </a:r>
                      <a:endParaRPr lang="en-US" dirty="0"/>
                    </a:p>
                  </a:txBody>
                  <a:tcPr/>
                </a:tc>
                <a:tc>
                  <a:txBody>
                    <a:bodyPr/>
                    <a:lstStyle/>
                    <a:p>
                      <a:r>
                        <a:rPr lang="en-US" dirty="0" smtClean="0"/>
                        <a:t>Manual Pull</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1131010327"/>
                  </a:ext>
                </a:extLst>
              </a:tr>
              <a:tr h="370840">
                <a:tc>
                  <a:txBody>
                    <a:bodyPr/>
                    <a:lstStyle/>
                    <a:p>
                      <a:r>
                        <a:rPr lang="en-US" dirty="0" err="1" smtClean="0"/>
                        <a:t>LifeCare</a:t>
                      </a:r>
                      <a:endParaRPr lang="en-US" dirty="0"/>
                    </a:p>
                  </a:txBody>
                  <a:tcPr/>
                </a:tc>
                <a:tc>
                  <a:txBody>
                    <a:bodyPr/>
                    <a:lstStyle/>
                    <a:p>
                      <a:r>
                        <a:rPr lang="en-US" dirty="0" smtClean="0"/>
                        <a:t>Manual Pull</a:t>
                      </a:r>
                      <a:endParaRPr lang="en-US" dirty="0"/>
                    </a:p>
                  </a:txBody>
                  <a:tcPr/>
                </a:tc>
                <a:tc>
                  <a:txBody>
                    <a:bodyPr/>
                    <a:lstStyle/>
                    <a:p>
                      <a:r>
                        <a:rPr lang="en-US" dirty="0" smtClean="0"/>
                        <a:t>SSIS</a:t>
                      </a:r>
                      <a:endParaRPr lang="en-US" dirty="0"/>
                    </a:p>
                  </a:txBody>
                  <a:tcPr/>
                </a:tc>
                <a:tc>
                  <a:txBody>
                    <a:bodyPr/>
                    <a:lstStyle/>
                    <a:p>
                      <a:r>
                        <a:rPr lang="en-US" baseline="0" dirty="0" smtClean="0"/>
                        <a:t>SSIS</a:t>
                      </a:r>
                    </a:p>
                  </a:txBody>
                  <a:tcPr/>
                </a:tc>
                <a:extLst>
                  <a:ext uri="{0D108BD9-81ED-4DB2-BD59-A6C34878D82A}">
                    <a16:rowId xmlns:a16="http://schemas.microsoft.com/office/drawing/2014/main" val="2593775779"/>
                  </a:ext>
                </a:extLst>
              </a:tr>
            </a:tbl>
          </a:graphicData>
        </a:graphic>
      </p:graphicFrame>
    </p:spTree>
    <p:extLst>
      <p:ext uri="{BB962C8B-B14F-4D97-AF65-F5344CB8AC3E}">
        <p14:creationId xmlns:p14="http://schemas.microsoft.com/office/powerpoint/2010/main" val="244490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9</a:t>
            </a:fld>
            <a:endParaRPr lang="en-US" dirty="0"/>
          </a:p>
        </p:txBody>
      </p:sp>
      <p:sp>
        <p:nvSpPr>
          <p:cNvPr id="5" name="Title 4"/>
          <p:cNvSpPr>
            <a:spLocks noGrp="1"/>
          </p:cNvSpPr>
          <p:nvPr>
            <p:ph type="title"/>
          </p:nvPr>
        </p:nvSpPr>
        <p:spPr/>
        <p:txBody>
          <a:bodyPr/>
          <a:lstStyle/>
          <a:p>
            <a:r>
              <a:rPr lang="en-US" dirty="0" smtClean="0"/>
              <a:t>SFTP</a:t>
            </a:r>
            <a:r>
              <a:rPr lang="en-US" dirty="0" smtClean="0"/>
              <a:t> and SCP/</a:t>
            </a:r>
            <a:r>
              <a:rPr lang="en-US" dirty="0" err="1" smtClean="0"/>
              <a:t>WinSCP</a:t>
            </a:r>
            <a:endParaRPr lang="en-US" dirty="0"/>
          </a:p>
        </p:txBody>
      </p:sp>
      <p:sp>
        <p:nvSpPr>
          <p:cNvPr id="6" name="TextBox 5"/>
          <p:cNvSpPr txBox="1"/>
          <p:nvPr/>
        </p:nvSpPr>
        <p:spPr>
          <a:xfrm>
            <a:off x="672683" y="1330128"/>
            <a:ext cx="7797061" cy="4647426"/>
          </a:xfrm>
          <a:prstGeom prst="rect">
            <a:avLst/>
          </a:prstGeom>
          <a:noFill/>
        </p:spPr>
        <p:txBody>
          <a:bodyPr wrap="square" rtlCol="0">
            <a:spAutoFit/>
          </a:bodyPr>
          <a:lstStyle/>
          <a:p>
            <a:pPr>
              <a:spcAft>
                <a:spcPts val="1200"/>
              </a:spcAft>
            </a:pPr>
            <a:r>
              <a:rPr lang="en-US" dirty="0" smtClean="0">
                <a:latin typeface="+mn-lt"/>
              </a:rPr>
              <a:t>In order to securely transmit information from various EMR systems and networks, we use secure file copy technology.</a:t>
            </a:r>
          </a:p>
          <a:p>
            <a:pPr>
              <a:spcAft>
                <a:spcPts val="1200"/>
              </a:spcAft>
            </a:pPr>
            <a:endParaRPr lang="en-US" dirty="0">
              <a:latin typeface="+mn-lt"/>
            </a:endParaRPr>
          </a:p>
          <a:p>
            <a:pPr>
              <a:spcAft>
                <a:spcPts val="1200"/>
              </a:spcAft>
            </a:pPr>
            <a:r>
              <a:rPr lang="en-US" b="1" dirty="0" smtClean="0">
                <a:latin typeface="+mn-lt"/>
              </a:rPr>
              <a:t>SFTP</a:t>
            </a:r>
            <a:r>
              <a:rPr lang="en-US" dirty="0" smtClean="0">
                <a:latin typeface="+mn-lt"/>
              </a:rPr>
              <a:t> = The server where sensitive files are stored.</a:t>
            </a:r>
          </a:p>
          <a:p>
            <a:pPr>
              <a:spcAft>
                <a:spcPts val="1200"/>
              </a:spcAft>
            </a:pPr>
            <a:r>
              <a:rPr lang="en-US" b="1" dirty="0" smtClean="0">
                <a:latin typeface="+mn-lt"/>
              </a:rPr>
              <a:t>SCP/</a:t>
            </a:r>
            <a:r>
              <a:rPr lang="en-US" b="1" dirty="0" err="1" smtClean="0">
                <a:latin typeface="+mn-lt"/>
              </a:rPr>
              <a:t>WinSCP</a:t>
            </a:r>
            <a:r>
              <a:rPr lang="en-US" dirty="0" smtClean="0">
                <a:latin typeface="+mn-lt"/>
              </a:rPr>
              <a:t> = The secure technology/software we use to copy files to/from the SFTP server.</a:t>
            </a:r>
          </a:p>
          <a:p>
            <a:pPr>
              <a:spcAft>
                <a:spcPts val="1200"/>
              </a:spcAft>
            </a:pPr>
            <a:endParaRPr lang="en-US" dirty="0" smtClean="0">
              <a:latin typeface="+mn-lt"/>
            </a:endParaRPr>
          </a:p>
          <a:p>
            <a:pPr>
              <a:spcAft>
                <a:spcPts val="1200"/>
              </a:spcAft>
            </a:pPr>
            <a:r>
              <a:rPr lang="en-US" dirty="0" smtClean="0">
                <a:latin typeface="+mn-lt"/>
              </a:rPr>
              <a:t>All HIMs should have </a:t>
            </a:r>
            <a:r>
              <a:rPr lang="en-US" dirty="0" err="1" smtClean="0">
                <a:latin typeface="+mn-lt"/>
              </a:rPr>
              <a:t>WinSCP</a:t>
            </a:r>
            <a:r>
              <a:rPr lang="en-US" dirty="0" smtClean="0">
                <a:latin typeface="+mn-lt"/>
              </a:rPr>
              <a:t> installed on their computers at this point.</a:t>
            </a:r>
          </a:p>
          <a:p>
            <a:pPr>
              <a:spcAft>
                <a:spcPts val="1200"/>
              </a:spcAft>
            </a:pPr>
            <a:endParaRPr lang="en-US" dirty="0">
              <a:latin typeface="+mn-lt"/>
            </a:endParaRPr>
          </a:p>
          <a:p>
            <a:pPr>
              <a:spcAft>
                <a:spcPts val="1200"/>
              </a:spcAft>
            </a:pPr>
            <a:r>
              <a:rPr lang="en-US" dirty="0" smtClean="0">
                <a:latin typeface="+mn-lt"/>
              </a:rPr>
              <a:t>This technology is used by RPA to send files to SSIS.  It’s also used by HIMs to send files to SSIS and receive files from RPA.</a:t>
            </a:r>
          </a:p>
          <a:p>
            <a:pPr>
              <a:spcAft>
                <a:spcPts val="1200"/>
              </a:spcAft>
            </a:pPr>
            <a:endParaRPr lang="en-US" dirty="0">
              <a:latin typeface="+mn-lt"/>
            </a:endParaRPr>
          </a:p>
        </p:txBody>
      </p:sp>
    </p:spTree>
    <p:extLst>
      <p:ext uri="{BB962C8B-B14F-4D97-AF65-F5344CB8AC3E}">
        <p14:creationId xmlns:p14="http://schemas.microsoft.com/office/powerpoint/2010/main" val="2826220574"/>
      </p:ext>
    </p:extLst>
  </p:cSld>
  <p:clrMapOvr>
    <a:masterClrMapping/>
  </p:clrMapOvr>
</p:sld>
</file>

<file path=ppt/theme/theme1.xml><?xml version="1.0" encoding="utf-8"?>
<a:theme xmlns:a="http://schemas.openxmlformats.org/drawingml/2006/main" name="Centric Template">
  <a:themeElements>
    <a:clrScheme name="Centric Theme Colors">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ntric Data Analytics">
      <a:majorFont>
        <a:latin typeface="Segoe UI Semibold"/>
        <a:ea typeface=""/>
        <a:cs typeface=""/>
      </a:majorFont>
      <a:minorFont>
        <a:latin typeface="Segoe UI Semi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9113D52-F3C3-4740-B464-E53A551FCC7A}" vid="{F111D779-2689-4538-908E-0EEDDB812D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9264d6d-7bd7-40c1-b549-15a4f0f62687">
      <Terms xmlns="http://schemas.microsoft.com/office/infopath/2007/PartnerControls">
        <TermInfo xmlns="http://schemas.microsoft.com/office/infopath/2007/PartnerControls">
          <TermName xmlns="http://schemas.microsoft.com/office/infopath/2007/PartnerControls">communications</TermName>
          <TermId xmlns="http://schemas.microsoft.com/office/infopath/2007/PartnerControls">00000000-0000-0000-0000-000000000000</TermId>
        </TermInfo>
        <TermInfo xmlns="http://schemas.microsoft.com/office/infopath/2007/PartnerControls">
          <TermName xmlns="http://schemas.microsoft.com/office/infopath/2007/PartnerControls">In balance presentation</TermName>
          <TermId xmlns="http://schemas.microsoft.com/office/infopath/2007/PartnerControls">00000000-0000-0000-0000-000000000000</TermId>
        </TermInfo>
        <TermInfo xmlns="http://schemas.microsoft.com/office/infopath/2007/PartnerControls">
          <TermName xmlns="http://schemas.microsoft.com/office/infopath/2007/PartnerControls">Messaging presentation</TermName>
          <TermId xmlns="http://schemas.microsoft.com/office/infopath/2007/PartnerControls">00000000-0000-0000-0000-000000000000</TermId>
        </TermInfo>
        <TermInfo xmlns="http://schemas.microsoft.com/office/infopath/2007/PartnerControls">
          <TermName xmlns="http://schemas.microsoft.com/office/infopath/2007/PartnerControls">in balance</TermName>
          <TermId xmlns="http://schemas.microsoft.com/office/infopath/2007/PartnerControls">00000000-0000-0000-0000-000000000000</TermId>
        </TermInfo>
        <TermInfo xmlns="http://schemas.microsoft.com/office/infopath/2007/PartnerControls">
          <TermName xmlns="http://schemas.microsoft.com/office/infopath/2007/PartnerControls">Marketing</TermName>
          <TermId xmlns="http://schemas.microsoft.com/office/infopath/2007/PartnerControls">00000000-0000-0000-0000-000000000000</TermId>
        </TermInfo>
      </Terms>
    </TaxKeywordTaxHTField>
    <TaxCatchAll xmlns="29264d6d-7bd7-40c1-b549-15a4f0f62687">
      <Value>1418</Value>
      <Value>219</Value>
      <Value>1483</Value>
      <Value>1409</Value>
      <Value>350</Value>
      <Value>1407</Value>
      <Value>209</Value>
    </TaxCatchAll>
    <IconOverlay xmlns="http://schemas.microsoft.com/sharepoint/v4" xsi:nil="true"/>
    <Document_x0020_TypeTaxHTField1 xmlns="29264d6d-7bd7-40c1-b549-15a4f0f62687">
      <Terms xmlns="http://schemas.microsoft.com/office/infopath/2007/PartnerControls">
        <TermInfo xmlns="http://schemas.microsoft.com/office/infopath/2007/PartnerControls">
          <TermName xmlns="http://schemas.microsoft.com/office/infopath/2007/PartnerControls">Branding - Logos, Guides, etc</TermName>
          <TermId xmlns="http://schemas.microsoft.com/office/infopath/2007/PartnerControls">3ccd4be5-7b25-443e-bc11-dd1b2c66ae8d</TermId>
        </TermInfo>
      </Terms>
    </Document_x0020_TypeTaxHTField1>
    <Marketing_x0020_Focus xmlns="55e605e8-b8a6-49ec-a4d2-1dfc21784e69">
      <Value>Messaging &amp; Brand Guidelines</Value>
      <Value>Presentations &amp; RFP Material</Value>
    </Marketing_x0020_Focus>
    <Document_x0020_CategoryTaxHTField1 xmlns="29264d6d-7bd7-40c1-b549-15a4f0f62687">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e672946e-6fe5-422c-9acc-229d1bc3d257</TermId>
        </TermInfo>
      </Terms>
    </Document_x0020_CategoryTaxHTField1>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7E6B23D4B6CA40A1460258AC150E9E" ma:contentTypeVersion="14" ma:contentTypeDescription="Create a new document." ma:contentTypeScope="" ma:versionID="1ccdf4873041b3daeecfa816f1d4e199">
  <xsd:schema xmlns:xsd="http://www.w3.org/2001/XMLSchema" xmlns:xs="http://www.w3.org/2001/XMLSchema" xmlns:p="http://schemas.microsoft.com/office/2006/metadata/properties" xmlns:ns1="http://schemas.microsoft.com/sharepoint/v3" xmlns:ns2="29264d6d-7bd7-40c1-b549-15a4f0f62687" xmlns:ns3="55e605e8-b8a6-49ec-a4d2-1dfc21784e69" xmlns:ns4="http://schemas.microsoft.com/sharepoint/v4" targetNamespace="http://schemas.microsoft.com/office/2006/metadata/properties" ma:root="true" ma:fieldsID="60b858a33545d4319814e1658c521a2c" ns1:_="" ns2:_="" ns3:_="" ns4:_="">
    <xsd:import namespace="http://schemas.microsoft.com/sharepoint/v3"/>
    <xsd:import namespace="29264d6d-7bd7-40c1-b549-15a4f0f62687"/>
    <xsd:import namespace="55e605e8-b8a6-49ec-a4d2-1dfc21784e69"/>
    <xsd:import namespace="http://schemas.microsoft.com/sharepoint/v4"/>
    <xsd:element name="properties">
      <xsd:complexType>
        <xsd:sequence>
          <xsd:element name="documentManagement">
            <xsd:complexType>
              <xsd:all>
                <xsd:element ref="ns3:Marketing_x0020_Focus" minOccurs="0"/>
                <xsd:element ref="ns1:AverageRating" minOccurs="0"/>
                <xsd:element ref="ns1:RatingCount" minOccurs="0"/>
                <xsd:element ref="ns2:Document_x0020_CategoryTaxHTField1" minOccurs="0"/>
                <xsd:element ref="ns2:TaxCatchAll" minOccurs="0"/>
                <xsd:element ref="ns2:Document_x0020_TypeTaxHTField1" minOccurs="0"/>
                <xsd:element ref="ns2:TaxKeywordTaxHTField"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RatingCount" ma:index="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9264d6d-7bd7-40c1-b549-15a4f0f62687" elementFormDefault="qualified">
    <xsd:import namespace="http://schemas.microsoft.com/office/2006/documentManagement/types"/>
    <xsd:import namespace="http://schemas.microsoft.com/office/infopath/2007/PartnerControls"/>
    <xsd:element name="Document_x0020_CategoryTaxHTField1" ma:index="10" ma:taxonomy="true" ma:internalName="Document_x0020_CategoryTaxHTField0" ma:taxonomyFieldName="Document_x0020_Category" ma:displayName="Document Category" ma:readOnly="false" ma:default="219;#Marketing|e672946e-6fe5-422c-9acc-229d1bc3d257" ma:fieldId="{4b91dfee-aadd-4b49-a501-01d8e3e6c9a0}" ma:sspId="1098d41b-5930-4114-ab82-528197a298f0" ma:termSetId="ae7b40bc-7abf-4d24-b4b9-8f398d052cfb" ma:anchorId="00000000-0000-0000-0000-000000000000" ma:open="false" ma:isKeyword="false">
      <xsd:complexType>
        <xsd:sequence>
          <xsd:element ref="pc:Terms" minOccurs="0" maxOccurs="1"/>
        </xsd:sequence>
      </xsd:complexType>
    </xsd:element>
    <xsd:element name="TaxCatchAll" ma:index="11" nillable="true" ma:displayName="Taxonomy Catch All Column" ma:hidden="true" ma:list="{77fbf21a-d9ad-4aad-911b-319620009289}" ma:internalName="TaxCatchAll" ma:showField="CatchAllData" ma:web="29264d6d-7bd7-40c1-b549-15a4f0f62687">
      <xsd:complexType>
        <xsd:complexContent>
          <xsd:extension base="dms:MultiChoiceLookup">
            <xsd:sequence>
              <xsd:element name="Value" type="dms:Lookup" maxOccurs="unbounded" minOccurs="0" nillable="true"/>
            </xsd:sequence>
          </xsd:extension>
        </xsd:complexContent>
      </xsd:complexType>
    </xsd:element>
    <xsd:element name="Document_x0020_TypeTaxHTField1" ma:index="12" ma:taxonomy="true" ma:internalName="Document_x0020_TypeTaxHTField0" ma:taxonomyFieldName="Document_x0020_Type" ma:displayName="Document Type" ma:default="" ma:fieldId="{c7b9903f-28da-4297-8f85-92da934f260b}" ma:sspId="1098d41b-5930-4114-ab82-528197a298f0" ma:termSetId="c1f7300f-07f9-4e63-bf25-d1383e0fb85a" ma:anchorId="00000000-0000-0000-0000-000000000000" ma:open="false" ma:isKeyword="false">
      <xsd:complexType>
        <xsd:sequence>
          <xsd:element ref="pc:Terms" minOccurs="0" maxOccurs="1"/>
        </xsd:sequence>
      </xsd:complexType>
    </xsd:element>
    <xsd:element name="TaxKeywordTaxHTField" ma:index="13" nillable="true" ma:taxonomy="true" ma:internalName="TaxKeywordTaxHTField" ma:taxonomyFieldName="TaxKeyword" ma:displayName="Enterprise Keywords" ma:fieldId="{23f27201-bee3-471e-b2e7-b64fd8b7ca38}" ma:taxonomyMulti="true" ma:sspId="1098d41b-5930-4114-ab82-528197a298f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5e605e8-b8a6-49ec-a4d2-1dfc21784e69" elementFormDefault="qualified">
    <xsd:import namespace="http://schemas.microsoft.com/office/2006/documentManagement/types"/>
    <xsd:import namespace="http://schemas.microsoft.com/office/infopath/2007/PartnerControls"/>
    <xsd:element name="Marketing_x0020_Focus" ma:index="4" nillable="true" ma:displayName="Marketing Focus" ma:internalName="Marketing_x0020_Focus" ma:requiredMultiChoice="true">
      <xsd:complexType>
        <xsd:complexContent>
          <xsd:extension base="dms:MultiChoice">
            <xsd:sequence>
              <xsd:element name="Value" maxOccurs="unbounded" minOccurs="0" nillable="true">
                <xsd:simpleType>
                  <xsd:restriction base="dms:Choice">
                    <xsd:enumeration value="Advertising"/>
                    <xsd:enumeration value="Editorial Calendars"/>
                    <xsd:enumeration value="Email Marketing"/>
                    <xsd:enumeration value="Employee Profile Pics"/>
                    <xsd:enumeration value="Logos"/>
                    <xsd:enumeration value="Marketing Collateral"/>
                    <xsd:enumeration value="Marketing Metric Reports"/>
                    <xsd:enumeration value="Messaging &amp; Brand Guidelines"/>
                    <xsd:enumeration value="New Hires"/>
                    <xsd:enumeration value="Presentations &amp; RFP Material"/>
                    <xsd:enumeration value="Social Media"/>
                    <xsd:enumeration value="Trade Show &amp; Booth Material"/>
                    <xsd:enumeration value="Website Resources"/>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6624-10FF-4AB4-98DB-6106AB2CE1C9}">
  <ds:schemaRefs>
    <ds:schemaRef ds:uri="http://purl.org/dc/terms/"/>
    <ds:schemaRef ds:uri="http://schemas.microsoft.com/office/2006/documentManagement/types"/>
    <ds:schemaRef ds:uri="29264d6d-7bd7-40c1-b549-15a4f0f62687"/>
    <ds:schemaRef ds:uri="http://schemas.microsoft.com/sharepoint/v4"/>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55e605e8-b8a6-49ec-a4d2-1dfc21784e69"/>
    <ds:schemaRef ds:uri="http://www.w3.org/XML/1998/namespace"/>
    <ds:schemaRef ds:uri="http://purl.org/dc/dcmitype/"/>
  </ds:schemaRefs>
</ds:datastoreItem>
</file>

<file path=customXml/itemProps2.xml><?xml version="1.0" encoding="utf-8"?>
<ds:datastoreItem xmlns:ds="http://schemas.openxmlformats.org/officeDocument/2006/customXml" ds:itemID="{F2F818CD-C383-4A5B-8694-3D8F49EB7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9264d6d-7bd7-40c1-b549-15a4f0f62687"/>
    <ds:schemaRef ds:uri="55e605e8-b8a6-49ec-a4d2-1dfc21784e6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Template 2018</Template>
  <TotalTime>176</TotalTime>
  <Words>1650</Words>
  <Application>Microsoft Office PowerPoint</Application>
  <PresentationFormat>On-screen Show (4:3)</PresentationFormat>
  <Paragraphs>231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Consolas</vt:lpstr>
      <vt:lpstr>Segoe UI Semibold</vt:lpstr>
      <vt:lpstr>Segoe UI Semilight</vt:lpstr>
      <vt:lpstr>Centric Template</vt:lpstr>
      <vt:lpstr>PowerPoint Presentation</vt:lpstr>
      <vt:lpstr>What is ETL?</vt:lpstr>
      <vt:lpstr>HIM Teams and ETL</vt:lpstr>
      <vt:lpstr>HIM Teams and ETL</vt:lpstr>
      <vt:lpstr>RPA and SSIS</vt:lpstr>
      <vt:lpstr>RPA and SSIS</vt:lpstr>
      <vt:lpstr>Ideal Future State</vt:lpstr>
      <vt:lpstr>Reality</vt:lpstr>
      <vt:lpstr>SFTP and SCP/WinSCP</vt:lpstr>
      <vt:lpstr>SCP/SFTP Examples</vt:lpstr>
      <vt:lpstr>SCP/SFTP Examples</vt:lpstr>
      <vt:lpstr>Maintaining the Machine</vt:lpstr>
      <vt:lpstr>Maintaining the Machine</vt:lpstr>
      <vt:lpstr>Summary</vt:lpstr>
      <vt:lpstr>Questions?</vt:lpstr>
      <vt:lpstr>Supplemental Slides</vt:lpstr>
      <vt:lpstr>Processing Steps</vt:lpstr>
      <vt:lpstr>Solution Data</vt:lpstr>
      <vt:lpstr>Solution Data</vt:lpstr>
      <vt:lpstr>Processing Steps</vt:lpstr>
      <vt:lpstr>Solution Data</vt:lpstr>
      <vt:lpstr>Solution Data</vt:lpstr>
      <vt:lpstr>Solution Data</vt:lpstr>
      <vt:lpstr>Solution Data</vt:lpstr>
      <vt:lpstr>Processing Steps</vt:lpstr>
    </vt:vector>
  </TitlesOfParts>
  <Company>Centric Consulting,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Kanel</dc:creator>
  <cp:keywords>communications; In balance presentation; Messaging presentation; Marketing; in balance</cp:keywords>
  <cp:lastModifiedBy>Scott Stover</cp:lastModifiedBy>
  <cp:revision>24</cp:revision>
  <cp:lastPrinted>2012-04-23T10:00:33Z</cp:lastPrinted>
  <dcterms:created xsi:type="dcterms:W3CDTF">2018-04-01T21:08:57Z</dcterms:created>
  <dcterms:modified xsi:type="dcterms:W3CDTF">2018-06-25T18:05:51Z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ContentTypeId">
    <vt:lpwstr>0x010100467E6B23D4B6CA40A1460258AC150E9E</vt:lpwstr>
  </property>
  <property fmtid="{D5CDD505-2E9C-101B-9397-08002B2CF9AE}" pid="8"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9" name="Document Category">
    <vt:lpwstr>219;#Marketing|e672946e-6fe5-422c-9acc-229d1bc3d257</vt:lpwstr>
  </property>
  <property fmtid="{D5CDD505-2E9C-101B-9397-08002B2CF9AE}" pid="10" name="HeaderStyleDefinitions">
    <vt:lpwstr/>
  </property>
</Properties>
</file>